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DDB1A05-F7CB-4752-BA91-1C2C2BAEE7EC}" type="datetimeFigureOut">
              <a:rPr lang="es-CO" smtClean="0"/>
              <a:t>08/11/2018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DDB1A05-F7CB-4752-BA91-1C2C2BAEE7EC}" type="datetimeFigureOut">
              <a:rPr lang="es-CO" smtClean="0"/>
              <a:t>08/11/2018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DDB1A05-F7CB-4752-BA91-1C2C2BAEE7EC}" type="datetimeFigureOut">
              <a:rPr lang="es-CO" smtClean="0"/>
              <a:t>08/11/2018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DDB1A05-F7CB-4752-BA91-1C2C2BAEE7EC}" type="datetimeFigureOut">
              <a:rPr lang="es-CO" smtClean="0"/>
              <a:t>08/11/2018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DDB1A05-F7CB-4752-BA91-1C2C2BAEE7EC}" type="datetimeFigureOut">
              <a:rPr lang="es-CO" smtClean="0"/>
              <a:t>08/11/2018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DDB1A05-F7CB-4752-BA91-1C2C2BAEE7EC}" type="datetimeFigureOut">
              <a:rPr lang="es-CO" smtClean="0"/>
              <a:t>08/11/2018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6DDB1A05-F7CB-4752-BA91-1C2C2BAEE7EC}" type="datetimeFigureOut">
              <a:rPr lang="es-CO" smtClean="0"/>
              <a:t>08/11/2018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DDB1A05-F7CB-4752-BA91-1C2C2BAEE7EC}" type="datetimeFigureOut">
              <a:rPr lang="es-CO" smtClean="0"/>
              <a:t>08/11/2018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DB1A05-F7CB-4752-BA91-1C2C2BAEE7EC}" type="datetimeFigureOut">
              <a:rPr lang="es-CO" smtClean="0"/>
              <a:t>08/11/2018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A3C3A8A-D23B-4A29-8636-F73849AC3C92}"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DDB1A05-F7CB-4752-BA91-1C2C2BAEE7EC}" type="datetimeFigureOut">
              <a:rPr lang="es-CO" smtClean="0"/>
              <a:t>08/11/2018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A3C3A8A-D23B-4A29-8636-F73849AC3C92}" type="slidenum">
              <a:rPr lang="es-CO" smtClean="0"/>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6DDB1A05-F7CB-4752-BA91-1C2C2BAEE7EC}" type="datetimeFigureOut">
              <a:rPr lang="es-CO" smtClean="0"/>
              <a:t>08/11/2018</a:t>
            </a:fld>
            <a:endParaRPr lang="es-CO"/>
          </a:p>
        </p:txBody>
      </p:sp>
      <p:sp>
        <p:nvSpPr>
          <p:cNvPr id="9" name="Slide Number Placeholder 8"/>
          <p:cNvSpPr>
            <a:spLocks noGrp="1"/>
          </p:cNvSpPr>
          <p:nvPr>
            <p:ph type="sldNum" sz="quarter" idx="11"/>
          </p:nvPr>
        </p:nvSpPr>
        <p:spPr/>
        <p:txBody>
          <a:bodyPr/>
          <a:lstStyle/>
          <a:p>
            <a:fld id="{6A3C3A8A-D23B-4A29-8636-F73849AC3C92}" type="slidenum">
              <a:rPr lang="es-CO" smtClean="0"/>
              <a:t>‹Nº›</a:t>
            </a:fld>
            <a:endParaRPr lang="es-CO"/>
          </a:p>
        </p:txBody>
      </p:sp>
      <p:sp>
        <p:nvSpPr>
          <p:cNvPr id="10" name="Footer Placeholder 9"/>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A3C3A8A-D23B-4A29-8636-F73849AC3C92}" type="slidenum">
              <a:rPr lang="es-CO" smtClean="0"/>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DDB1A05-F7CB-4752-BA91-1C2C2BAEE7EC}" type="datetimeFigureOut">
              <a:rPr lang="es-CO" smtClean="0"/>
              <a:t>08/11/2018</a:t>
            </a:fld>
            <a:endParaRPr lang="es-CO"/>
          </a:p>
        </p:txBody>
      </p:sp>
    </p:spTree>
  </p:cSld>
  <p:clrMap bg1="lt1" tx1="dk1" bg2="lt2" tx2="dk2" accent1="accent1" accent2="accent2" accent3="accent3" accent4="accent4" accent5="accent5" accent6="accent6" hlink="hlink" folHlink="folHlink"/>
  <p:sldLayoutIdLst>
    <p:sldLayoutId id="2147484165"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6"/>
            <a:ext cx="7772400" cy="6048672"/>
          </a:xfrm>
        </p:spPr>
        <p:txBody>
          <a:bodyPr>
            <a:normAutofit fontScale="90000"/>
          </a:bodyPr>
          <a:lstStyle/>
          <a:p>
            <a:r>
              <a:rPr lang="es-CO" dirty="0" smtClean="0"/>
              <a:t/>
            </a:r>
            <a:br>
              <a:rPr lang="es-CO" dirty="0" smtClean="0"/>
            </a:br>
            <a:r>
              <a:rPr lang="es-CO" dirty="0" smtClean="0"/>
              <a:t>Presentado por:</a:t>
            </a:r>
            <a:r>
              <a:rPr lang="es-CO" dirty="0"/>
              <a:t/>
            </a:r>
            <a:br>
              <a:rPr lang="es-CO" dirty="0"/>
            </a:br>
            <a:r>
              <a:rPr lang="es-CO" dirty="0" smtClean="0"/>
              <a:t/>
            </a:r>
            <a:br>
              <a:rPr lang="es-CO" dirty="0" smtClean="0"/>
            </a:br>
            <a:r>
              <a:rPr lang="es-CO" dirty="0"/>
              <a:t/>
            </a:r>
            <a:br>
              <a:rPr lang="es-CO" dirty="0"/>
            </a:br>
            <a:r>
              <a:rPr lang="es-CO" dirty="0" smtClean="0"/>
              <a:t/>
            </a:r>
            <a:br>
              <a:rPr lang="es-CO" dirty="0" smtClean="0"/>
            </a:br>
            <a:r>
              <a:rPr lang="es-CO" dirty="0"/>
              <a:t/>
            </a:r>
            <a:br>
              <a:rPr lang="es-CO" dirty="0"/>
            </a:br>
            <a:r>
              <a:rPr lang="es-CO" dirty="0" smtClean="0"/>
              <a:t/>
            </a:r>
            <a:br>
              <a:rPr lang="es-CO" dirty="0" smtClean="0"/>
            </a:br>
            <a:r>
              <a:rPr lang="es-CO" dirty="0"/>
              <a:t/>
            </a:r>
            <a:br>
              <a:rPr lang="es-CO" dirty="0"/>
            </a:br>
            <a:r>
              <a:rPr lang="es-CO" dirty="0" smtClean="0"/>
              <a:t>Laura </a:t>
            </a:r>
            <a:r>
              <a:rPr lang="es-CO" dirty="0" smtClean="0"/>
              <a:t>Vanesa </a:t>
            </a:r>
            <a:r>
              <a:rPr lang="es-CO" dirty="0" err="1" smtClean="0"/>
              <a:t>Pulgarín</a:t>
            </a:r>
            <a:r>
              <a:rPr lang="es-CO" dirty="0" smtClean="0"/>
              <a:t> </a:t>
            </a:r>
            <a:r>
              <a:rPr lang="es-CO" dirty="0" smtClean="0"/>
              <a:t>Hurtado</a:t>
            </a:r>
            <a:br>
              <a:rPr lang="es-CO" dirty="0" smtClean="0"/>
            </a:br>
            <a:r>
              <a:rPr lang="es-CO" dirty="0" smtClean="0"/>
              <a:t> </a:t>
            </a:r>
            <a:br>
              <a:rPr lang="es-CO" dirty="0" smtClean="0"/>
            </a:br>
            <a:r>
              <a:rPr lang="es-CO" dirty="0" smtClean="0"/>
              <a:t>Ángela María Montoya Iglesias </a:t>
            </a:r>
            <a:br>
              <a:rPr lang="es-CO" dirty="0" smtClean="0"/>
            </a:br>
            <a:endParaRPr lang="es-CO" dirty="0"/>
          </a:p>
        </p:txBody>
      </p:sp>
    </p:spTree>
    <p:extLst>
      <p:ext uri="{BB962C8B-B14F-4D97-AF65-F5344CB8AC3E}">
        <p14:creationId xmlns:p14="http://schemas.microsoft.com/office/powerpoint/2010/main" val="27022309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04664"/>
            <a:ext cx="8229600" cy="3484983"/>
          </a:xfrm>
        </p:spPr>
        <p:txBody>
          <a:bodyPr>
            <a:normAutofit lnSpcReduction="10000"/>
          </a:bodyPr>
          <a:lstStyle/>
          <a:p>
            <a:pPr marL="0" indent="0">
              <a:buNone/>
            </a:pPr>
            <a:r>
              <a:rPr lang="es-CO" sz="3000" dirty="0"/>
              <a:t>“El debido proceso constituye una garantía infranqueable para todo acto en el que se pretenda -</a:t>
            </a:r>
            <a:r>
              <a:rPr lang="es-CO" sz="3000" dirty="0" err="1"/>
              <a:t>legitimamente</a:t>
            </a:r>
            <a:r>
              <a:rPr lang="es-CO" sz="3000" dirty="0"/>
              <a:t>- imponer sanciones, cargas o castigos. Constituye un límite al abuso del poder de sancionar y con mayor razón, se considera un principio rector de la actuación administrativa del Estado y no sólo una obligación exigida a los juicios criminales”</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848" y="3789040"/>
            <a:ext cx="5220072" cy="2610036"/>
          </a:xfrm>
          <a:prstGeom prst="rect">
            <a:avLst/>
          </a:prstGeom>
        </p:spPr>
      </p:pic>
    </p:spTree>
    <p:extLst>
      <p:ext uri="{BB962C8B-B14F-4D97-AF65-F5344CB8AC3E}">
        <p14:creationId xmlns:p14="http://schemas.microsoft.com/office/powerpoint/2010/main" val="1540410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980728"/>
            <a:ext cx="8229600" cy="4248472"/>
          </a:xfrm>
        </p:spPr>
        <p:txBody>
          <a:bodyPr>
            <a:noAutofit/>
          </a:bodyPr>
          <a:lstStyle/>
          <a:p>
            <a:r>
              <a:rPr lang="es-CO" sz="11500" b="1" dirty="0" smtClean="0">
                <a:latin typeface="Baskerville Old Face" pitchFamily="18" charset="0"/>
              </a:rPr>
              <a:t>El </a:t>
            </a:r>
            <a:r>
              <a:rPr lang="es-CO" sz="11500" b="1" dirty="0" smtClean="0">
                <a:latin typeface="Baskerville Old Face" pitchFamily="18" charset="0"/>
              </a:rPr>
              <a:t>Debido </a:t>
            </a:r>
            <a:r>
              <a:rPr lang="es-CO" sz="11500" b="1" dirty="0">
                <a:latin typeface="Baskerville Old Face" pitchFamily="18" charset="0"/>
              </a:rPr>
              <a:t>P</a:t>
            </a:r>
            <a:r>
              <a:rPr lang="es-CO" sz="11500" b="1" dirty="0" smtClean="0">
                <a:latin typeface="Baskerville Old Face" pitchFamily="18" charset="0"/>
              </a:rPr>
              <a:t>roceso </a:t>
            </a:r>
            <a:endParaRPr lang="es-CO" sz="11500" b="1" dirty="0">
              <a:latin typeface="Baskerville Old Face" pitchFamily="18" charset="0"/>
            </a:endParaRPr>
          </a:p>
        </p:txBody>
      </p:sp>
    </p:spTree>
    <p:extLst>
      <p:ext uri="{BB962C8B-B14F-4D97-AF65-F5344CB8AC3E}">
        <p14:creationId xmlns:p14="http://schemas.microsoft.com/office/powerpoint/2010/main" val="1807622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b="1" dirty="0"/>
              <a:t>¿Qué es el debido proceso?</a:t>
            </a:r>
          </a:p>
        </p:txBody>
      </p:sp>
      <p:sp>
        <p:nvSpPr>
          <p:cNvPr id="3" name="2 Marcador de contenido"/>
          <p:cNvSpPr>
            <a:spLocks noGrp="1"/>
          </p:cNvSpPr>
          <p:nvPr>
            <p:ph idx="1"/>
          </p:nvPr>
        </p:nvSpPr>
        <p:spPr>
          <a:xfrm>
            <a:off x="395536" y="1700808"/>
            <a:ext cx="8229600" cy="4104456"/>
          </a:xfrm>
        </p:spPr>
        <p:txBody>
          <a:bodyPr>
            <a:normAutofit/>
          </a:bodyPr>
          <a:lstStyle/>
          <a:p>
            <a:pPr marL="0" indent="0">
              <a:buNone/>
            </a:pPr>
            <a:r>
              <a:rPr lang="es-CO" sz="2400" dirty="0"/>
              <a:t>Principio </a:t>
            </a:r>
            <a:r>
              <a:rPr lang="es-CO" sz="2400" dirty="0" smtClean="0"/>
              <a:t>jurídico</a:t>
            </a:r>
            <a:r>
              <a:rPr lang="es-CO" sz="2400" dirty="0"/>
              <a:t> o sustantivo según el cual toda persona tiene derecho a ciertas garantías mínimas, tendientes a asegurar un resultado justo y equitativo dentro del proceso, a permitirle tener oportunidad de ser oído y a hacer valer sus pretensiones legitimas frente al juez</a:t>
            </a:r>
            <a:r>
              <a:rPr lang="es-CO" sz="2400" dirty="0" smtClean="0"/>
              <a:t>.</a:t>
            </a:r>
          </a:p>
          <a:p>
            <a:pPr marL="0" indent="0">
              <a:buNone/>
            </a:pPr>
            <a:endParaRPr lang="es-CO" sz="2400" dirty="0"/>
          </a:p>
          <a:p>
            <a:pPr marL="0" indent="0">
              <a:buNone/>
            </a:pPr>
            <a:endParaRPr lang="es-CO" sz="2400" dirty="0" smtClean="0"/>
          </a:p>
          <a:p>
            <a:pPr marL="0" indent="0">
              <a:buNone/>
            </a:pPr>
            <a:endParaRPr lang="es-CO" sz="2400"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0072" y="3573016"/>
            <a:ext cx="2981325" cy="3048000"/>
          </a:xfrm>
          <a:prstGeom prst="rect">
            <a:avLst/>
          </a:prstGeom>
        </p:spPr>
      </p:pic>
    </p:spTree>
    <p:extLst>
      <p:ext uri="{BB962C8B-B14F-4D97-AF65-F5344CB8AC3E}">
        <p14:creationId xmlns:p14="http://schemas.microsoft.com/office/powerpoint/2010/main" val="32660682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0"/>
            <a:ext cx="8229600" cy="1196752"/>
          </a:xfrm>
        </p:spPr>
        <p:txBody>
          <a:bodyPr>
            <a:normAutofit fontScale="90000"/>
          </a:bodyPr>
          <a:lstStyle/>
          <a:p>
            <a:r>
              <a:rPr lang="es-CO" dirty="0" smtClean="0"/>
              <a:t>Articulo 29 de la constitución política </a:t>
            </a:r>
            <a:endParaRPr lang="es-CO" dirty="0"/>
          </a:p>
        </p:txBody>
      </p:sp>
      <p:sp>
        <p:nvSpPr>
          <p:cNvPr id="3" name="2 Marcador de contenido"/>
          <p:cNvSpPr>
            <a:spLocks noGrp="1"/>
          </p:cNvSpPr>
          <p:nvPr>
            <p:ph idx="4294967295"/>
          </p:nvPr>
        </p:nvSpPr>
        <p:spPr>
          <a:xfrm>
            <a:off x="0" y="1052513"/>
            <a:ext cx="8229600" cy="5472112"/>
          </a:xfrm>
        </p:spPr>
        <p:txBody>
          <a:bodyPr>
            <a:normAutofit fontScale="77500" lnSpcReduction="20000"/>
          </a:bodyPr>
          <a:lstStyle/>
          <a:p>
            <a:pPr fontAlgn="base"/>
            <a:r>
              <a:rPr lang="es-CO" sz="3100" dirty="0"/>
              <a:t>Nadie podrá ser juzgado sino conforme a leyes preexistentes al acto que se le imputa, ante juez o tribunal competente y con observancia de la plenitud de las formas propias de cada juicio</a:t>
            </a:r>
            <a:r>
              <a:rPr lang="es-CO" sz="3100" dirty="0" smtClean="0"/>
              <a:t>.</a:t>
            </a:r>
            <a:endParaRPr lang="es-CO" sz="3100" dirty="0"/>
          </a:p>
          <a:p>
            <a:pPr fontAlgn="base"/>
            <a:r>
              <a:rPr lang="es-CO" sz="3100" dirty="0"/>
              <a:t>En materia penal, la ley permisiva o favorable, aun cuando sea posterior, se aplicará de preferencia a la restrictiva o desfavorable</a:t>
            </a:r>
            <a:r>
              <a:rPr lang="es-CO" sz="3100" dirty="0" smtClean="0"/>
              <a:t>.</a:t>
            </a:r>
            <a:endParaRPr lang="es-CO" sz="3100" dirty="0"/>
          </a:p>
          <a:p>
            <a:pPr fontAlgn="base"/>
            <a:r>
              <a:rPr lang="es-CO" sz="3100" dirty="0"/>
              <a:t>Toda persona se presume inocente mientras no se la haya declarado judicialmente culpable. Quien sea sindicado tiene derecho a la defensa y a la asistencia de un abogado escogido por él, o de oficio, durante la investigación y el juzgamiento; a un debido proceso público sin dilaciones injustificadas; a presentar pruebas y a controvertir las que se alleguen en su contra; a impugnar la sentencia condenatoria, y a no ser juzgado dos veces por el mismo hecho</a:t>
            </a:r>
            <a:r>
              <a:rPr lang="es-CO" sz="3100" dirty="0" smtClean="0"/>
              <a:t>.</a:t>
            </a:r>
            <a:endParaRPr lang="es-CO" sz="3100" dirty="0"/>
          </a:p>
          <a:p>
            <a:pPr fontAlgn="base"/>
            <a:r>
              <a:rPr lang="es-CO" sz="3100" dirty="0"/>
              <a:t>Es nula, de pleno derecho, la prueba obtenida con violación del </a:t>
            </a:r>
            <a:r>
              <a:rPr lang="es-CO" sz="3100" dirty="0" smtClean="0"/>
              <a:t>debido proceso.</a:t>
            </a:r>
            <a:endParaRPr lang="es-CO" sz="3100" dirty="0"/>
          </a:p>
          <a:p>
            <a:pPr marL="0" indent="0">
              <a:buNone/>
            </a:pPr>
            <a:endParaRPr lang="es-CO" dirty="0"/>
          </a:p>
        </p:txBody>
      </p:sp>
    </p:spTree>
    <p:extLst>
      <p:ext uri="{BB962C8B-B14F-4D97-AF65-F5344CB8AC3E}">
        <p14:creationId xmlns:p14="http://schemas.microsoft.com/office/powerpoint/2010/main" val="2023629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idx="1"/>
          </p:nvPr>
        </p:nvSpPr>
        <p:spPr>
          <a:xfrm>
            <a:off x="457200" y="476672"/>
            <a:ext cx="8229600" cy="5649491"/>
          </a:xfrm>
        </p:spPr>
        <p:txBody>
          <a:bodyPr>
            <a:normAutofit/>
          </a:bodyPr>
          <a:lstStyle/>
          <a:p>
            <a:pPr marL="0" indent="0" algn="ctr">
              <a:buNone/>
            </a:pPr>
            <a:r>
              <a:rPr lang="es-CO" sz="4600" b="1" dirty="0">
                <a:latin typeface="+mj-lt"/>
                <a:ea typeface="+mj-ea"/>
                <a:cs typeface="+mj-cs"/>
              </a:rPr>
              <a:t>Declaración Universal de Derechos Humanos 1948</a:t>
            </a:r>
          </a:p>
          <a:p>
            <a:pPr marL="0" indent="0">
              <a:buNone/>
            </a:pPr>
            <a:endParaRPr lang="es-CO" dirty="0"/>
          </a:p>
          <a:p>
            <a:pPr marL="0" indent="0">
              <a:buNone/>
            </a:pPr>
            <a:r>
              <a:rPr lang="es-CO" dirty="0" smtClean="0"/>
              <a:t>El </a:t>
            </a:r>
            <a:r>
              <a:rPr lang="es-CO" dirty="0"/>
              <a:t>debido proceso, se consagra en el artículo 8 de la Declaración Universal de Derechos Humanos (1948), así</a:t>
            </a:r>
            <a:r>
              <a:rPr lang="es-CO" dirty="0" smtClean="0"/>
              <a:t>:</a:t>
            </a:r>
          </a:p>
          <a:p>
            <a:endParaRPr lang="es-CO" dirty="0"/>
          </a:p>
          <a:p>
            <a:r>
              <a:rPr lang="es-CO" dirty="0"/>
              <a:t>Artículo </a:t>
            </a:r>
            <a:r>
              <a:rPr lang="es-CO" dirty="0" smtClean="0"/>
              <a:t>8. </a:t>
            </a:r>
            <a:r>
              <a:rPr lang="es-CO" dirty="0"/>
              <a:t>Toda persona tiene derecho a un recurso efectivo ante los tribunales nacionales competentes, que la ampare contra actos que violen sus derechos fundamentales reconocidos por la constitución o por la ley.</a:t>
            </a:r>
          </a:p>
          <a:p>
            <a:endParaRPr lang="es-CO" dirty="0"/>
          </a:p>
        </p:txBody>
      </p:sp>
    </p:spTree>
    <p:extLst>
      <p:ext uri="{BB962C8B-B14F-4D97-AF65-F5344CB8AC3E}">
        <p14:creationId xmlns:p14="http://schemas.microsoft.com/office/powerpoint/2010/main" val="214941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229600" cy="1296144"/>
          </a:xfrm>
        </p:spPr>
        <p:txBody>
          <a:bodyPr>
            <a:normAutofit fontScale="90000"/>
          </a:bodyPr>
          <a:lstStyle/>
          <a:p>
            <a:r>
              <a:rPr lang="es-CO" sz="4800" b="1" dirty="0"/>
              <a:t>¿Qué compone el debido proceso en materia judicial? </a:t>
            </a:r>
            <a:r>
              <a:rPr lang="es-CO" dirty="0"/>
              <a:t/>
            </a:r>
            <a:br>
              <a:rPr lang="es-CO" dirty="0"/>
            </a:br>
            <a:endParaRPr lang="es-CO" dirty="0"/>
          </a:p>
        </p:txBody>
      </p:sp>
      <p:sp>
        <p:nvSpPr>
          <p:cNvPr id="3" name="2 Marcador de contenido"/>
          <p:cNvSpPr>
            <a:spLocks noGrp="1"/>
          </p:cNvSpPr>
          <p:nvPr>
            <p:ph idx="1"/>
          </p:nvPr>
        </p:nvSpPr>
        <p:spPr/>
        <p:txBody>
          <a:bodyPr>
            <a:normAutofit/>
          </a:bodyPr>
          <a:lstStyle/>
          <a:p>
            <a:pPr marL="0" indent="0">
              <a:buNone/>
            </a:pPr>
            <a:r>
              <a:rPr lang="es-CO" dirty="0"/>
              <a:t>El debido proceso dentro del ámbito judicial tiene a su vez unos principios como son:</a:t>
            </a:r>
          </a:p>
          <a:p>
            <a:r>
              <a:rPr lang="es-CO" b="1" dirty="0"/>
              <a:t>El principio de legalidad</a:t>
            </a:r>
            <a:r>
              <a:rPr lang="es-CO" dirty="0"/>
              <a:t>: puesto que una persona solo podrá ser juzgada por leyes que existan al momento de haber cometido el hecho punible.</a:t>
            </a:r>
          </a:p>
          <a:p>
            <a:r>
              <a:rPr lang="es-CO" b="1" dirty="0"/>
              <a:t>El principio del Juez natural</a:t>
            </a:r>
            <a:r>
              <a:rPr lang="es-CO" dirty="0"/>
              <a:t>: Donde solamente un juez que tenga jurisdicción y competencia podrá conocer del caso y dar un fallo y siempre teniendo en cuenta todas las formas establecidas por la ley en cada proceso.</a:t>
            </a:r>
          </a:p>
          <a:p>
            <a:endParaRPr lang="es-CO" dirty="0"/>
          </a:p>
          <a:p>
            <a:endParaRPr lang="es-CO" dirty="0"/>
          </a:p>
        </p:txBody>
      </p:sp>
    </p:spTree>
    <p:extLst>
      <p:ext uri="{BB962C8B-B14F-4D97-AF65-F5344CB8AC3E}">
        <p14:creationId xmlns:p14="http://schemas.microsoft.com/office/powerpoint/2010/main" val="2851764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332656"/>
            <a:ext cx="8229600" cy="6048672"/>
          </a:xfrm>
        </p:spPr>
        <p:txBody>
          <a:bodyPr>
            <a:normAutofit/>
          </a:bodyPr>
          <a:lstStyle/>
          <a:p>
            <a:endParaRPr lang="es-CO" b="1" dirty="0" smtClean="0"/>
          </a:p>
          <a:p>
            <a:r>
              <a:rPr lang="es-CO" b="1" dirty="0" smtClean="0"/>
              <a:t>El </a:t>
            </a:r>
            <a:r>
              <a:rPr lang="es-CO" b="1" dirty="0"/>
              <a:t>principio de favorabilidad</a:t>
            </a:r>
            <a:r>
              <a:rPr lang="es-CO" dirty="0"/>
              <a:t>: Donde en materia penal, una persona podrá acceder a beneficios que otorgue una ley posterior a su condena, más nunca podrá recibir un castigo mayor por una ley posterior.</a:t>
            </a:r>
          </a:p>
          <a:p>
            <a:r>
              <a:rPr lang="es-CO" b="1" dirty="0"/>
              <a:t>La presunción de inocencia</a:t>
            </a:r>
            <a:r>
              <a:rPr lang="es-CO" dirty="0"/>
              <a:t>: Donde se guarda la honra y el buen nombre de las personas durante las actuaciones judiciales, pues hasta que no haya una sentencia condenatoria, se presumirá inocente</a:t>
            </a:r>
            <a:r>
              <a:rPr lang="es-CO" dirty="0" smtClean="0"/>
              <a:t>.</a:t>
            </a:r>
          </a:p>
          <a:p>
            <a:endParaRPr lang="es-CO" dirty="0"/>
          </a:p>
          <a:p>
            <a:pPr marL="0" indent="0">
              <a:buNone/>
            </a:pPr>
            <a:r>
              <a:rPr lang="es-CO" b="1" dirty="0"/>
              <a:t>T</a:t>
            </a:r>
            <a:r>
              <a:rPr lang="es-CO" b="1" dirty="0" smtClean="0"/>
              <a:t>odas </a:t>
            </a:r>
            <a:r>
              <a:rPr lang="es-CO" b="1" dirty="0"/>
              <a:t>las personas, sin restricción alguna, tiene derecho a defenderse en un proceso, por un abogado escogido por él, o por un abogado de oficio, si no puede pagarlo. Dentro del proceso también podrá controvertir y aportar pruebas, apelar e interponer recursos.</a:t>
            </a:r>
          </a:p>
          <a:p>
            <a:pPr marL="0" indent="0">
              <a:buNone/>
            </a:pPr>
            <a:endParaRPr lang="es-CO" dirty="0"/>
          </a:p>
        </p:txBody>
      </p:sp>
    </p:spTree>
    <p:extLst>
      <p:ext uri="{BB962C8B-B14F-4D97-AF65-F5344CB8AC3E}">
        <p14:creationId xmlns:p14="http://schemas.microsoft.com/office/powerpoint/2010/main" val="11163272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1431032"/>
          </a:xfrm>
        </p:spPr>
        <p:txBody>
          <a:bodyPr>
            <a:noAutofit/>
          </a:bodyPr>
          <a:lstStyle/>
          <a:p>
            <a:r>
              <a:rPr lang="es-CO" sz="4300" b="1" dirty="0"/>
              <a:t>¿Qué es el debido proceso en materia administrativa</a:t>
            </a:r>
            <a:r>
              <a:rPr lang="es-CO" sz="4300" b="1" dirty="0" smtClean="0"/>
              <a:t>?</a:t>
            </a:r>
            <a:endParaRPr lang="es-CO" sz="4300" b="1" dirty="0"/>
          </a:p>
        </p:txBody>
      </p:sp>
      <p:sp>
        <p:nvSpPr>
          <p:cNvPr id="3" name="2 Marcador de contenido"/>
          <p:cNvSpPr>
            <a:spLocks noGrp="1"/>
          </p:cNvSpPr>
          <p:nvPr>
            <p:ph idx="1"/>
          </p:nvPr>
        </p:nvSpPr>
        <p:spPr/>
        <p:txBody>
          <a:bodyPr>
            <a:normAutofit/>
          </a:bodyPr>
          <a:lstStyle/>
          <a:p>
            <a:pPr marL="0" indent="0">
              <a:buNone/>
            </a:pPr>
            <a:r>
              <a:rPr lang="es-CO" dirty="0"/>
              <a:t>En materia administrativa, ha dicho la Corte Constitucional que: “el debido proceso es exigente en materia de legalidad, ya que no solamente pretende que el servidor público cumpla las funciones asignadas, sino además que lo haga en la forma como determina el ordenamiento jurídico”, es decir, está estrechamente vinculado con la legalidad a la que deben estar sometidas las actuaciones administrativas, lo cual fundamenta la confianza en las instituciones del Estado.</a:t>
            </a:r>
          </a:p>
          <a:p>
            <a:endParaRPr lang="es-CO" dirty="0"/>
          </a:p>
        </p:txBody>
      </p:sp>
    </p:spTree>
    <p:extLst>
      <p:ext uri="{BB962C8B-B14F-4D97-AF65-F5344CB8AC3E}">
        <p14:creationId xmlns:p14="http://schemas.microsoft.com/office/powerpoint/2010/main" val="17512323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a:t>¿Puedo interponer una tutela por mi derecho al debido proceso? </a:t>
            </a:r>
            <a:endParaRPr lang="es-CO" dirty="0"/>
          </a:p>
        </p:txBody>
      </p:sp>
      <p:sp>
        <p:nvSpPr>
          <p:cNvPr id="3" name="2 Marcador de contenido"/>
          <p:cNvSpPr>
            <a:spLocks noGrp="1"/>
          </p:cNvSpPr>
          <p:nvPr>
            <p:ph idx="1"/>
          </p:nvPr>
        </p:nvSpPr>
        <p:spPr/>
        <p:txBody>
          <a:bodyPr>
            <a:normAutofit/>
          </a:bodyPr>
          <a:lstStyle/>
          <a:p>
            <a:r>
              <a:rPr lang="es-CO" dirty="0"/>
              <a:t>Claro que sí. Es un derecho fundamental de aplicación inmediata y ha dicho la Corte Constitucional: “El derecho fundamental al debido proceso es de aplicación inmediata, vincula a todas las autoridades y constituye una garantía de legalidad procesal para proteger la libertad, la seguridad jurídica, la nacionalidad y la fundamentación de las resoluciones judiciales.”</a:t>
            </a:r>
          </a:p>
          <a:p>
            <a:endParaRPr lang="es-CO" dirty="0"/>
          </a:p>
        </p:txBody>
      </p:sp>
    </p:spTree>
    <p:extLst>
      <p:ext uri="{BB962C8B-B14F-4D97-AF65-F5344CB8AC3E}">
        <p14:creationId xmlns:p14="http://schemas.microsoft.com/office/powerpoint/2010/main" val="2484965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1375</TotalTime>
  <Words>533</Words>
  <Application>Microsoft Office PowerPoint</Application>
  <PresentationFormat>Presentación en pantalla (4:3)</PresentationFormat>
  <Paragraphs>29</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Adyacencia</vt:lpstr>
      <vt:lpstr> Presentado por:       Laura Vanesa Pulgarín Hurtado   Ángela María Montoya Iglesias  </vt:lpstr>
      <vt:lpstr>El Debido Proceso </vt:lpstr>
      <vt:lpstr>¿Qué es el debido proceso?</vt:lpstr>
      <vt:lpstr>Articulo 29 de la constitución política </vt:lpstr>
      <vt:lpstr>Presentación de PowerPoint</vt:lpstr>
      <vt:lpstr>¿Qué compone el debido proceso en materia judicial?  </vt:lpstr>
      <vt:lpstr>Presentación de PowerPoint</vt:lpstr>
      <vt:lpstr>¿Qué es el debido proceso en materia administrativa?</vt:lpstr>
      <vt:lpstr>¿Puedo interponer una tutela por mi derecho al debido proceso? </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Laura Vanesa Pulgarin Hurtado   Ángela</dc:title>
  <dc:creator>Luffi</dc:creator>
  <cp:lastModifiedBy>Luffi</cp:lastModifiedBy>
  <cp:revision>12</cp:revision>
  <dcterms:created xsi:type="dcterms:W3CDTF">2018-11-06T19:10:54Z</dcterms:created>
  <dcterms:modified xsi:type="dcterms:W3CDTF">2018-11-08T16:37:07Z</dcterms:modified>
</cp:coreProperties>
</file>