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321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994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55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071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75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1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060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349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87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45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76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7CE18-AFAA-4273-9F3D-4343D2D77A9D}" type="datetimeFigureOut">
              <a:rPr lang="es-CO" smtClean="0"/>
              <a:t>11/11/2017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CE30A-118F-4369-B98F-6FF2715963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789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repcultural.org/blaavirtual/ayudadetareas/politica/el_plebiscito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 flipH="1">
            <a:off x="1355267" y="4545875"/>
            <a:ext cx="5515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/>
              <a:t>CANO LOMBANA LEIDY YULIETH</a:t>
            </a:r>
          </a:p>
          <a:p>
            <a:r>
              <a:rPr lang="es-CO" sz="2400" dirty="0" smtClean="0"/>
              <a:t>CHAVARRIA FLOREZ CLAUDIA PATRICIA</a:t>
            </a:r>
          </a:p>
          <a:p>
            <a:r>
              <a:rPr lang="es-CO" sz="2400" dirty="0" smtClean="0"/>
              <a:t>YURY MARCELA VÁSQUEZ VÁSQUEZ  </a:t>
            </a:r>
            <a:endParaRPr lang="es-CO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355268" y="2638697"/>
            <a:ext cx="30077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/>
              <a:t>PLEBISCITO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163206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82199" y="707783"/>
            <a:ext cx="21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/>
              <a:t>¿ QUÉ ES ?</a:t>
            </a:r>
            <a:endParaRPr lang="es-CO" sz="3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360547" y="2060167"/>
            <a:ext cx="87360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En la ley 134 de 1994 se dictan las normas sobre los mecanismos de participación ciudadana y el plebiscito se encuentra en el articulo 7 de dicha ley. 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El </a:t>
            </a:r>
            <a:r>
              <a:rPr lang="es-CO" dirty="0"/>
              <a:t>plebiscito es uno de los mecanismos de </a:t>
            </a:r>
            <a:r>
              <a:rPr lang="es-CO" dirty="0" smtClean="0"/>
              <a:t>participación ciudadana </a:t>
            </a:r>
            <a:r>
              <a:rPr lang="es-CO" dirty="0"/>
              <a:t>que brinda la Constitución para que los colombianos participen en las decisiones políticas que los afecta</a:t>
            </a:r>
            <a:r>
              <a:rPr lang="es-CO" dirty="0" smtClean="0"/>
              <a:t>.</a:t>
            </a:r>
          </a:p>
          <a:p>
            <a:pPr algn="just"/>
            <a:endParaRPr lang="es-CO" dirty="0" smtClean="0"/>
          </a:p>
        </p:txBody>
      </p:sp>
      <p:pic>
        <p:nvPicPr>
          <p:cNvPr id="1026" name="Picture 2" descr="Resultado de imagen para plebisci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542" y="4859382"/>
            <a:ext cx="3492973" cy="183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788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7648" y="744583"/>
            <a:ext cx="90394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Esta acción Plebiscitaria puede ser de dos tipos</a:t>
            </a:r>
            <a:r>
              <a:rPr lang="es-CO" dirty="0" smtClean="0"/>
              <a:t>: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 </a:t>
            </a:r>
            <a:r>
              <a:rPr lang="es-CO" sz="2800" dirty="0"/>
              <a:t>Plebiscito </a:t>
            </a:r>
            <a:r>
              <a:rPr lang="es-CO" sz="2800" dirty="0" smtClean="0"/>
              <a:t>Consultivo:</a:t>
            </a:r>
            <a:r>
              <a:rPr lang="es-CO" dirty="0" smtClean="0"/>
              <a:t> </a:t>
            </a:r>
            <a:r>
              <a:rPr lang="es-CO" dirty="0"/>
              <a:t>una consulta ciudadana para refrendar o no ciertas iniciativas de carácter </a:t>
            </a:r>
            <a:r>
              <a:rPr lang="es-CO" dirty="0" smtClean="0"/>
              <a:t>general, es decir, que el resultado de este plebiscito es solo una opinión que el mandatario debe tener en cuenta para tomar la decisión final. </a:t>
            </a:r>
          </a:p>
          <a:p>
            <a:pPr algn="just"/>
            <a:endParaRPr lang="es-CO" dirty="0" smtClean="0"/>
          </a:p>
          <a:p>
            <a:pPr algn="just"/>
            <a:r>
              <a:rPr lang="es-CO" sz="2800" dirty="0" smtClean="0"/>
              <a:t>Plebiscito</a:t>
            </a:r>
            <a:r>
              <a:rPr lang="es-CO" sz="2800" dirty="0"/>
              <a:t> </a:t>
            </a:r>
            <a:r>
              <a:rPr lang="es-CO" sz="2800" dirty="0" smtClean="0"/>
              <a:t>Vinculante</a:t>
            </a:r>
            <a:r>
              <a:rPr lang="es-CO" dirty="0" smtClean="0"/>
              <a:t>: </a:t>
            </a:r>
            <a:r>
              <a:rPr lang="es-CO" dirty="0"/>
              <a:t>consulta ciudadana pero de obligado cumplimiento por el </a:t>
            </a:r>
            <a:r>
              <a:rPr lang="es-CO" dirty="0" smtClean="0"/>
              <a:t>Gobierno. Este </a:t>
            </a:r>
            <a:r>
              <a:rPr lang="es-CO" dirty="0"/>
              <a:t>es una iniciativa que ofrece la posibilidad de establecer una verdadera herramienta de democracia participativa para toda la ciudadanía. </a:t>
            </a:r>
          </a:p>
          <a:p>
            <a:pPr algn="just"/>
            <a:endParaRPr lang="es-CO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661" y="3914682"/>
            <a:ext cx="4873625" cy="274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37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810" y="812910"/>
            <a:ext cx="4689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/>
              <a:t>¿ QUIÉN LO CONVOCA ?</a:t>
            </a:r>
            <a:endParaRPr lang="es-CO" sz="3600" dirty="0"/>
          </a:p>
        </p:txBody>
      </p:sp>
      <p:pic>
        <p:nvPicPr>
          <p:cNvPr id="3074" name="Picture 2" descr="Resultado de imagen para plebisci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979" y="1553708"/>
            <a:ext cx="3898540" cy="530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467811" y="1957420"/>
            <a:ext cx="94730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Únicamente el Presidente de la República, con la firma de todos los ministros</a:t>
            </a:r>
            <a:r>
              <a:rPr lang="es-CO" dirty="0" smtClean="0"/>
              <a:t>,</a:t>
            </a:r>
          </a:p>
          <a:p>
            <a:pPr algn="just"/>
            <a:r>
              <a:rPr lang="es-CO" dirty="0" smtClean="0"/>
              <a:t> </a:t>
            </a:r>
            <a:r>
              <a:rPr lang="es-CO" dirty="0"/>
              <a:t>puede convocar al pueblo para que se pronuncie en torno a </a:t>
            </a:r>
            <a:r>
              <a:rPr lang="es-CO" dirty="0" smtClean="0"/>
              <a:t>decisiones</a:t>
            </a:r>
          </a:p>
          <a:p>
            <a:pPr algn="just"/>
            <a:r>
              <a:rPr lang="es-CO" dirty="0" smtClean="0"/>
              <a:t> </a:t>
            </a:r>
            <a:r>
              <a:rPr lang="es-CO" dirty="0"/>
              <a:t>del </a:t>
            </a:r>
            <a:r>
              <a:rPr lang="es-CO" dirty="0" smtClean="0"/>
              <a:t>Ejecutivo; </a:t>
            </a:r>
            <a:r>
              <a:rPr lang="es-CO" dirty="0"/>
              <a:t>e</a:t>
            </a:r>
            <a:r>
              <a:rPr lang="es-CO" dirty="0" smtClean="0"/>
              <a:t>stas </a:t>
            </a:r>
            <a:r>
              <a:rPr lang="es-CO" dirty="0"/>
              <a:t>tienen que ver con la conformación, ejercicio y control del poder político en el país. </a:t>
            </a:r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Además</a:t>
            </a:r>
            <a:r>
              <a:rPr lang="es-CO" dirty="0"/>
              <a:t>, también está prevista la toma de decisiones respecto a lo establecido en el artículo 150</a:t>
            </a:r>
            <a:r>
              <a:rPr lang="es-CO" dirty="0" smtClean="0"/>
              <a:t>,</a:t>
            </a:r>
          </a:p>
          <a:p>
            <a:pPr algn="just"/>
            <a:r>
              <a:rPr lang="es-CO" dirty="0" smtClean="0"/>
              <a:t> </a:t>
            </a:r>
            <a:r>
              <a:rPr lang="es-CO" dirty="0"/>
              <a:t>numeral </a:t>
            </a:r>
            <a:r>
              <a:rPr lang="es-CO" dirty="0" smtClean="0"/>
              <a:t>16, de </a:t>
            </a:r>
            <a:r>
              <a:rPr lang="es-CO" dirty="0"/>
              <a:t>la Constitución Política de 1991, el cual reza así</a:t>
            </a:r>
            <a:r>
              <a:rPr lang="es-CO" dirty="0" smtClean="0"/>
              <a:t>:</a:t>
            </a:r>
          </a:p>
          <a:p>
            <a:pPr algn="just"/>
            <a:r>
              <a:rPr lang="es-CO" dirty="0" smtClean="0"/>
              <a:t> </a:t>
            </a:r>
            <a:r>
              <a:rPr lang="es-CO" dirty="0"/>
              <a:t>"Aprobar o improbar los tratados que el Gobierno celebre con </a:t>
            </a:r>
            <a:r>
              <a:rPr lang="es-CO" dirty="0" smtClean="0"/>
              <a:t>otros</a:t>
            </a:r>
          </a:p>
          <a:p>
            <a:pPr algn="just"/>
            <a:r>
              <a:rPr lang="es-CO" dirty="0" smtClean="0"/>
              <a:t> </a:t>
            </a:r>
            <a:r>
              <a:rPr lang="es-CO" dirty="0"/>
              <a:t>Estados o con entidades de derecho internacional</a:t>
            </a:r>
            <a:r>
              <a:rPr lang="es-CO" dirty="0" smtClean="0"/>
              <a:t>.  </a:t>
            </a:r>
          </a:p>
          <a:p>
            <a:pPr algn="just"/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96653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36023" y="1434122"/>
            <a:ext cx="1104012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Cuando el Presidente toma la decisión de convocar a un plebiscito debe informar las razones</a:t>
            </a:r>
          </a:p>
          <a:p>
            <a:pPr algn="just"/>
            <a:r>
              <a:rPr lang="es-CO" dirty="0" smtClean="0"/>
              <a:t> y la fecha en la que éste se llevará a cabo de manera inmediata al Congreso.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 También, debe entregar a la Corte Constitucional el texto del decreto mediante el cual convoca al plebiscito, con el objetivo de que ésta decida si se acomoda a lo establecido en la constitución política. 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La fecha decidida no puede ser anterior a un mes, pero tampoco puede fijarse para cuatro</a:t>
            </a:r>
          </a:p>
          <a:p>
            <a:pPr algn="just"/>
            <a:r>
              <a:rPr lang="es-CO" dirty="0" smtClean="0"/>
              <a:t>meses después de haberlo notificado al Congreso.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Las personas que votan en el plebiscito, son las que tienen registrada su cedula de ciudadanía. 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Los plebiscitos no pueden ejecutarse el día que se realicen otras elecciones.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El gobierno puede expresar su opinión sobre el plebiscito en los medios de comunicación a partir</a:t>
            </a:r>
          </a:p>
          <a:p>
            <a:pPr algn="just"/>
            <a:r>
              <a:rPr lang="es-CO" dirty="0" smtClean="0"/>
              <a:t>de los 20 días anteriores a la fecha en que se llevará a cabo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La pregunta debe ser clara y concisa ya que su respuesta debe ser un si o un no. 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El pronunciamiento del pueblo sólo puede tener uno de dos sentidos, apoyo o rechazo a la decisión que se consulta.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836023" y="435094"/>
            <a:ext cx="3609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/>
              <a:t>CARACTERISTICAS</a:t>
            </a:r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17235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5212" y="2201593"/>
            <a:ext cx="101890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b="1" dirty="0"/>
          </a:p>
          <a:p>
            <a:pPr algn="just"/>
            <a:r>
              <a:rPr lang="es-CO" dirty="0"/>
              <a:t>El Presidente puede convocar al pueblo para que se pronuncie en torno a las políticas del </a:t>
            </a:r>
            <a:r>
              <a:rPr lang="es-CO" dirty="0" smtClean="0"/>
              <a:t>Ejecutivo</a:t>
            </a:r>
          </a:p>
          <a:p>
            <a:pPr algn="just"/>
            <a:r>
              <a:rPr lang="es-CO" dirty="0" smtClean="0"/>
              <a:t> </a:t>
            </a:r>
            <a:r>
              <a:rPr lang="es-CO" dirty="0"/>
              <a:t>que no requieran aprobación del </a:t>
            </a:r>
            <a:r>
              <a:rPr lang="es-CO" dirty="0" smtClean="0"/>
              <a:t>Congreso, a </a:t>
            </a:r>
            <a:r>
              <a:rPr lang="es-CO" dirty="0"/>
              <a:t>excepción de las siguientes</a:t>
            </a:r>
            <a:r>
              <a:rPr lang="es-CO" dirty="0" smtClean="0"/>
              <a:t>:</a:t>
            </a:r>
          </a:p>
          <a:p>
            <a:pPr algn="just"/>
            <a:endParaRPr lang="es-CO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Aquellas que están relacionadas con los estados de excepción</a:t>
            </a:r>
            <a:r>
              <a:rPr lang="es-CO" dirty="0" smtClean="0"/>
              <a:t>.</a:t>
            </a:r>
          </a:p>
          <a:p>
            <a:pPr algn="just"/>
            <a:endParaRPr lang="es-CO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Tampoco puede versar sobre la duración del periodo constitucional del mandato presidencial</a:t>
            </a:r>
            <a:r>
              <a:rPr lang="es-CO" dirty="0" smtClean="0"/>
              <a:t>.</a:t>
            </a:r>
          </a:p>
          <a:p>
            <a:pPr algn="just"/>
            <a:endParaRPr lang="es-CO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Los plebiscitos no pueden modificar la </a:t>
            </a:r>
            <a:r>
              <a:rPr lang="es-CO" dirty="0" smtClean="0"/>
              <a:t>Constitución.</a:t>
            </a:r>
          </a:p>
          <a:p>
            <a:endParaRPr lang="es-CO" dirty="0"/>
          </a:p>
          <a:p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875212" y="1116372"/>
            <a:ext cx="2853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/>
              <a:t>EXCEPCIONES 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1056627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43985" y="869182"/>
            <a:ext cx="280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EL LUMBRAL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243985" y="2221691"/>
            <a:ext cx="63726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En la ley de participación ciudadana número 134 de 1994 con la reforma del 2015 se habla de un umbral de participación para que consulta sea valida y viable debería tenerse mas del 50% del censo electoral ,sin importar cual fuera el resultado por el “si” y por el “no”. Aproximadamente 17 millones de personas tendrían que participar.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El umbral de plebiscito para la paz, se cambio, </a:t>
            </a:r>
            <a:r>
              <a:rPr lang="es-CO" dirty="0"/>
              <a:t>se acordó que el umbral del </a:t>
            </a:r>
            <a:r>
              <a:rPr lang="es-CO" dirty="0" smtClean="0"/>
              <a:t>plebiscito refrendatario </a:t>
            </a:r>
            <a:r>
              <a:rPr lang="es-CO" dirty="0"/>
              <a:t>de lo suscrito con las </a:t>
            </a:r>
            <a:r>
              <a:rPr lang="es-CO" dirty="0" err="1"/>
              <a:t>Farc</a:t>
            </a:r>
            <a:r>
              <a:rPr lang="es-CO" dirty="0"/>
              <a:t> para el fin del conflicto será del 13 por ciento del Censo Electoral</a:t>
            </a:r>
            <a:r>
              <a:rPr lang="es-CO" dirty="0" smtClean="0"/>
              <a:t>. 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852" y="3823325"/>
            <a:ext cx="3533956" cy="273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136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11348" y="1167618"/>
            <a:ext cx="78993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3600" dirty="0" smtClean="0"/>
              <a:t>TIEMPO DE PREPARACIÓN DE LAS URNAS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En el momento en que se desembolsa todo el dinero para este fin, </a:t>
            </a:r>
          </a:p>
          <a:p>
            <a:pPr algn="just"/>
            <a:r>
              <a:rPr lang="es-CO" dirty="0" smtClean="0"/>
              <a:t>la Registradora tiene 65 a 75  días calendario para toda la preparación. </a:t>
            </a:r>
          </a:p>
          <a:p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 flipH="1">
            <a:off x="1111348" y="2996419"/>
            <a:ext cx="62882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600" dirty="0" smtClean="0"/>
              <a:t>TIEMPO DE LOS RESULTADOS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Todo el proceso sería igual al de las elecciones de presidente; </a:t>
            </a:r>
          </a:p>
          <a:p>
            <a:pPr algn="just"/>
            <a:r>
              <a:rPr lang="es-CO" dirty="0"/>
              <a:t>p</a:t>
            </a:r>
            <a:r>
              <a:rPr lang="es-CO" dirty="0" smtClean="0"/>
              <a:t>rimero se haría un pre conteo que reflejaría los datos preliminares, no oficiales. Luego entrarían en actividad las comisiones escrutadoras que tendrían la responsabilidad de constatar los resultados y dar los números exactos. </a:t>
            </a:r>
            <a:r>
              <a:rPr lang="es-ES" dirty="0"/>
              <a:t>Consejo Nacional Electoral (Colombia)</a:t>
            </a:r>
            <a:endParaRPr lang="es-CO" sz="3600" dirty="0"/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55316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87791" y="2363373"/>
            <a:ext cx="77037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/>
              <a:t>BIBLIOGRAFÍA </a:t>
            </a:r>
          </a:p>
          <a:p>
            <a:endParaRPr lang="es-CO" sz="3600" dirty="0" smtClean="0"/>
          </a:p>
          <a:p>
            <a:r>
              <a:rPr lang="es-CO" dirty="0" smtClean="0">
                <a:hlinkClick r:id="rId2"/>
              </a:rPr>
              <a:t>http://www.banrepcultural.org/blaavirtual/ayudadetareas/politica/el_plebiscito</a:t>
            </a:r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 http://www.alcaldiabogota.gov.co/sisjur/normas/Norma1.jsp?i=4176#0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12877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611</Words>
  <Application>Microsoft Office PowerPoint</Application>
  <PresentationFormat>Panorámica</PresentationFormat>
  <Paragraphs>72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29</cp:revision>
  <dcterms:created xsi:type="dcterms:W3CDTF">2017-10-28T22:37:16Z</dcterms:created>
  <dcterms:modified xsi:type="dcterms:W3CDTF">2017-11-11T19:24:47Z</dcterms:modified>
</cp:coreProperties>
</file>