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57" r:id="rId4"/>
    <p:sldId id="258" r:id="rId5"/>
    <p:sldId id="259" r:id="rId6"/>
    <p:sldId id="260" r:id="rId7"/>
    <p:sldId id="261" r:id="rId8"/>
    <p:sldId id="262" r:id="rId9"/>
    <p:sldId id="263" r:id="rId1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4" d="100"/>
          <a:sy n="64" d="100"/>
        </p:scale>
        <p:origin x="444" y="30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23F6F96-E837-4456-90C2-A7C468495738}" type="datetimeFigureOut">
              <a:rPr lang="es-CO" smtClean="0"/>
              <a:t>5/11/2019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B34BE1F-268A-4B4C-8FFE-13C3AF164ACD}" type="slidenum">
              <a:rPr lang="es-CO" smtClean="0"/>
              <a:t>‹Nº›</a:t>
            </a:fld>
            <a:endParaRPr lang="es-CO"/>
          </a:p>
        </p:txBody>
      </p:sp>
    </p:spTree>
    <p:extLst>
      <p:ext uri="{BB962C8B-B14F-4D97-AF65-F5344CB8AC3E}">
        <p14:creationId xmlns:p14="http://schemas.microsoft.com/office/powerpoint/2010/main" val="1685581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3F6F96-E837-4456-90C2-A7C468495738}" type="datetimeFigureOut">
              <a:rPr lang="es-CO" smtClean="0"/>
              <a:t>5/11/2019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B34BE1F-268A-4B4C-8FFE-13C3AF164ACD}" type="slidenum">
              <a:rPr lang="es-CO" smtClean="0"/>
              <a:t>‹Nº›</a:t>
            </a:fld>
            <a:endParaRPr lang="es-CO"/>
          </a:p>
        </p:txBody>
      </p:sp>
    </p:spTree>
    <p:extLst>
      <p:ext uri="{BB962C8B-B14F-4D97-AF65-F5344CB8AC3E}">
        <p14:creationId xmlns:p14="http://schemas.microsoft.com/office/powerpoint/2010/main" val="604351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3F6F96-E837-4456-90C2-A7C468495738}" type="datetimeFigureOut">
              <a:rPr lang="es-CO" smtClean="0"/>
              <a:t>5/11/2019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B34BE1F-268A-4B4C-8FFE-13C3AF164ACD}" type="slidenum">
              <a:rPr lang="es-CO" smtClean="0"/>
              <a:t>‹Nº›</a:t>
            </a:fld>
            <a:endParaRPr lang="es-CO"/>
          </a:p>
        </p:txBody>
      </p:sp>
    </p:spTree>
    <p:extLst>
      <p:ext uri="{BB962C8B-B14F-4D97-AF65-F5344CB8AC3E}">
        <p14:creationId xmlns:p14="http://schemas.microsoft.com/office/powerpoint/2010/main" val="2632533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3F6F96-E837-4456-90C2-A7C468495738}" type="datetimeFigureOut">
              <a:rPr lang="es-CO" smtClean="0"/>
              <a:t>5/11/2019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B34BE1F-268A-4B4C-8FFE-13C3AF164ACD}" type="slidenum">
              <a:rPr lang="es-CO" smtClean="0"/>
              <a:t>‹Nº›</a:t>
            </a:fld>
            <a:endParaRPr lang="es-CO"/>
          </a:p>
        </p:txBody>
      </p:sp>
    </p:spTree>
    <p:extLst>
      <p:ext uri="{BB962C8B-B14F-4D97-AF65-F5344CB8AC3E}">
        <p14:creationId xmlns:p14="http://schemas.microsoft.com/office/powerpoint/2010/main" val="1874350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23F6F96-E837-4456-90C2-A7C468495738}" type="datetimeFigureOut">
              <a:rPr lang="es-CO" smtClean="0"/>
              <a:t>5/11/2019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B34BE1F-268A-4B4C-8FFE-13C3AF164ACD}" type="slidenum">
              <a:rPr lang="es-CO" smtClean="0"/>
              <a:t>‹Nº›</a:t>
            </a:fld>
            <a:endParaRPr lang="es-CO"/>
          </a:p>
        </p:txBody>
      </p:sp>
    </p:spTree>
    <p:extLst>
      <p:ext uri="{BB962C8B-B14F-4D97-AF65-F5344CB8AC3E}">
        <p14:creationId xmlns:p14="http://schemas.microsoft.com/office/powerpoint/2010/main" val="1897450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23F6F96-E837-4456-90C2-A7C468495738}" type="datetimeFigureOut">
              <a:rPr lang="es-CO" smtClean="0"/>
              <a:t>5/11/2019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B34BE1F-268A-4B4C-8FFE-13C3AF164ACD}" type="slidenum">
              <a:rPr lang="es-CO" smtClean="0"/>
              <a:t>‹Nº›</a:t>
            </a:fld>
            <a:endParaRPr lang="es-CO"/>
          </a:p>
        </p:txBody>
      </p:sp>
    </p:spTree>
    <p:extLst>
      <p:ext uri="{BB962C8B-B14F-4D97-AF65-F5344CB8AC3E}">
        <p14:creationId xmlns:p14="http://schemas.microsoft.com/office/powerpoint/2010/main" val="3317761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23F6F96-E837-4456-90C2-A7C468495738}" type="datetimeFigureOut">
              <a:rPr lang="es-CO" smtClean="0"/>
              <a:t>5/11/2019</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DB34BE1F-268A-4B4C-8FFE-13C3AF164ACD}" type="slidenum">
              <a:rPr lang="es-CO" smtClean="0"/>
              <a:t>‹Nº›</a:t>
            </a:fld>
            <a:endParaRPr lang="es-CO"/>
          </a:p>
        </p:txBody>
      </p:sp>
    </p:spTree>
    <p:extLst>
      <p:ext uri="{BB962C8B-B14F-4D97-AF65-F5344CB8AC3E}">
        <p14:creationId xmlns:p14="http://schemas.microsoft.com/office/powerpoint/2010/main" val="2325260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23F6F96-E837-4456-90C2-A7C468495738}" type="datetimeFigureOut">
              <a:rPr lang="es-CO" smtClean="0"/>
              <a:t>5/11/2019</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DB34BE1F-268A-4B4C-8FFE-13C3AF164ACD}" type="slidenum">
              <a:rPr lang="es-CO" smtClean="0"/>
              <a:t>‹Nº›</a:t>
            </a:fld>
            <a:endParaRPr lang="es-CO"/>
          </a:p>
        </p:txBody>
      </p:sp>
    </p:spTree>
    <p:extLst>
      <p:ext uri="{BB962C8B-B14F-4D97-AF65-F5344CB8AC3E}">
        <p14:creationId xmlns:p14="http://schemas.microsoft.com/office/powerpoint/2010/main" val="4046136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F6F96-E837-4456-90C2-A7C468495738}" type="datetimeFigureOut">
              <a:rPr lang="es-CO" smtClean="0"/>
              <a:t>5/11/2019</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DB34BE1F-268A-4B4C-8FFE-13C3AF164ACD}" type="slidenum">
              <a:rPr lang="es-CO" smtClean="0"/>
              <a:t>‹Nº›</a:t>
            </a:fld>
            <a:endParaRPr lang="es-CO"/>
          </a:p>
        </p:txBody>
      </p:sp>
    </p:spTree>
    <p:extLst>
      <p:ext uri="{BB962C8B-B14F-4D97-AF65-F5344CB8AC3E}">
        <p14:creationId xmlns:p14="http://schemas.microsoft.com/office/powerpoint/2010/main" val="1175415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23F6F96-E837-4456-90C2-A7C468495738}" type="datetimeFigureOut">
              <a:rPr lang="es-CO" smtClean="0"/>
              <a:t>5/11/2019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B34BE1F-268A-4B4C-8FFE-13C3AF164ACD}" type="slidenum">
              <a:rPr lang="es-CO" smtClean="0"/>
              <a:t>‹Nº›</a:t>
            </a:fld>
            <a:endParaRPr lang="es-CO"/>
          </a:p>
        </p:txBody>
      </p:sp>
    </p:spTree>
    <p:extLst>
      <p:ext uri="{BB962C8B-B14F-4D97-AF65-F5344CB8AC3E}">
        <p14:creationId xmlns:p14="http://schemas.microsoft.com/office/powerpoint/2010/main" val="1324449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23F6F96-E837-4456-90C2-A7C468495738}" type="datetimeFigureOut">
              <a:rPr lang="es-CO" smtClean="0"/>
              <a:t>5/11/2019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B34BE1F-268A-4B4C-8FFE-13C3AF164ACD}" type="slidenum">
              <a:rPr lang="es-CO" smtClean="0"/>
              <a:t>‹Nº›</a:t>
            </a:fld>
            <a:endParaRPr lang="es-CO"/>
          </a:p>
        </p:txBody>
      </p:sp>
    </p:spTree>
    <p:extLst>
      <p:ext uri="{BB962C8B-B14F-4D97-AF65-F5344CB8AC3E}">
        <p14:creationId xmlns:p14="http://schemas.microsoft.com/office/powerpoint/2010/main" val="221176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F6F96-E837-4456-90C2-A7C468495738}" type="datetimeFigureOut">
              <a:rPr lang="es-CO" smtClean="0"/>
              <a:t>5/11/2019</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4BE1F-268A-4B4C-8FFE-13C3AF164ACD}" type="slidenum">
              <a:rPr lang="es-CO" smtClean="0"/>
              <a:t>‹Nº›</a:t>
            </a:fld>
            <a:endParaRPr lang="es-CO"/>
          </a:p>
        </p:txBody>
      </p:sp>
    </p:spTree>
    <p:extLst>
      <p:ext uri="{BB962C8B-B14F-4D97-AF65-F5344CB8AC3E}">
        <p14:creationId xmlns:p14="http://schemas.microsoft.com/office/powerpoint/2010/main" val="2820920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0" name="Título 9"/>
          <p:cNvSpPr>
            <a:spLocks noGrp="1"/>
          </p:cNvSpPr>
          <p:nvPr>
            <p:ph type="ctrTitle"/>
          </p:nvPr>
        </p:nvSpPr>
        <p:spPr>
          <a:xfrm>
            <a:off x="6096000" y="1625588"/>
            <a:ext cx="4245735" cy="745075"/>
          </a:xfrm>
        </p:spPr>
        <p:txBody>
          <a:bodyPr>
            <a:normAutofit fontScale="90000"/>
          </a:bodyPr>
          <a:lstStyle/>
          <a:p>
            <a:r>
              <a:rPr lang="es-ES"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Buenos</a:t>
            </a:r>
            <a:r>
              <a:rPr lang="es-CO"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r>
            <a:br>
              <a:rPr lang="es-CO"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es-ES"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s-ES"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Días </a:t>
            </a:r>
            <a:r>
              <a:rPr lang="es-CO" b="1" i="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r>
            <a:br>
              <a:rPr lang="es-CO" b="1" i="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br>
            <a:endParaRPr lang="es-CO" dirty="0"/>
          </a:p>
        </p:txBody>
      </p:sp>
      <p:sp>
        <p:nvSpPr>
          <p:cNvPr id="3" name="Subtítulo 2"/>
          <p:cNvSpPr>
            <a:spLocks noGrp="1"/>
          </p:cNvSpPr>
          <p:nvPr>
            <p:ph type="subTitle" idx="1"/>
          </p:nvPr>
        </p:nvSpPr>
        <p:spPr>
          <a:xfrm>
            <a:off x="0" y="5486400"/>
            <a:ext cx="10122794" cy="1200954"/>
          </a:xfrm>
        </p:spPr>
        <p:txBody>
          <a:bodyPr>
            <a:normAutofit/>
          </a:bodyPr>
          <a:lstStyle/>
          <a:p>
            <a:r>
              <a:rPr lang="es-ES" sz="4000" i="1" dirty="0"/>
              <a:t>QUE ES EL DEBIDO </a:t>
            </a:r>
            <a:r>
              <a:rPr lang="es-ES" sz="4000" i="1" dirty="0" smtClean="0"/>
              <a:t>PROCESO EN  </a:t>
            </a:r>
            <a:r>
              <a:rPr lang="es-ES" sz="4000" i="1" dirty="0"/>
              <a:t>MATERIA ADMINISTRATIVA </a:t>
            </a:r>
            <a:endParaRPr lang="es-CO" sz="4000" i="1" dirty="0"/>
          </a:p>
        </p:txBody>
      </p:sp>
    </p:spTree>
    <p:extLst>
      <p:ext uri="{BB962C8B-B14F-4D97-AF65-F5344CB8AC3E}">
        <p14:creationId xmlns:p14="http://schemas.microsoft.com/office/powerpoint/2010/main" val="217400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8" presetClass="emph" presetSubtype="0" fill="hold" grpId="0" nodeType="afterEffect">
                                  <p:stCondLst>
                                    <p:cond delay="0"/>
                                  </p:stCondLst>
                                  <p:childTnLst>
                                    <p:animRot by="21600000">
                                      <p:cBhvr>
                                        <p:cTn id="17"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ítulo 1"/>
          <p:cNvSpPr>
            <a:spLocks noGrp="1"/>
          </p:cNvSpPr>
          <p:nvPr>
            <p:ph type="title"/>
          </p:nvPr>
        </p:nvSpPr>
        <p:spPr>
          <a:xfrm>
            <a:off x="2502108" y="320154"/>
            <a:ext cx="6956685" cy="1325563"/>
          </a:xfrm>
        </p:spPr>
        <p:style>
          <a:lnRef idx="2">
            <a:schemeClr val="accent6"/>
          </a:lnRef>
          <a:fillRef idx="1">
            <a:schemeClr val="lt1"/>
          </a:fillRef>
          <a:effectRef idx="0">
            <a:schemeClr val="accent6"/>
          </a:effectRef>
          <a:fontRef idx="minor">
            <a:schemeClr val="dk1"/>
          </a:fontRef>
        </p:style>
        <p:txBody>
          <a:bodyPr/>
          <a:lstStyle/>
          <a:p>
            <a:pPr algn="ctr"/>
            <a:r>
              <a:rPr lang="es-CO" b="1" i="1" dirty="0"/>
              <a:t>Tres pilares del debido proceso</a:t>
            </a:r>
            <a:endParaRPr lang="es-CO" b="1" dirty="0"/>
          </a:p>
        </p:txBody>
      </p:sp>
      <p:sp>
        <p:nvSpPr>
          <p:cNvPr id="3" name="Marcador de contenido 2"/>
          <p:cNvSpPr>
            <a:spLocks noGrp="1"/>
          </p:cNvSpPr>
          <p:nvPr>
            <p:ph idx="1"/>
          </p:nvPr>
        </p:nvSpPr>
        <p:spPr>
          <a:xfrm>
            <a:off x="0" y="2335291"/>
            <a:ext cx="10515600" cy="4351338"/>
          </a:xfrm>
        </p:spPr>
        <p:style>
          <a:lnRef idx="2">
            <a:schemeClr val="accent5"/>
          </a:lnRef>
          <a:fillRef idx="1">
            <a:schemeClr val="lt1"/>
          </a:fillRef>
          <a:effectRef idx="0">
            <a:schemeClr val="accent5"/>
          </a:effectRef>
          <a:fontRef idx="minor">
            <a:schemeClr val="dk1"/>
          </a:fontRef>
        </p:style>
        <p:txBody>
          <a:bodyPr/>
          <a:lstStyle/>
          <a:p>
            <a:r>
              <a:rPr lang="es-CO" i="1" dirty="0"/>
              <a:t>Derecho al juez natural.</a:t>
            </a:r>
            <a:endParaRPr lang="es-CO" dirty="0"/>
          </a:p>
          <a:p>
            <a:r>
              <a:rPr lang="es-CO" i="1" dirty="0"/>
              <a:t>Derecho a un juez imparcial.</a:t>
            </a:r>
            <a:endParaRPr lang="es-CO" dirty="0"/>
          </a:p>
          <a:p>
            <a:r>
              <a:rPr lang="es-CO" i="1" dirty="0"/>
              <a:t>Legalidad de la sentencia judicial.</a:t>
            </a:r>
            <a:endParaRPr lang="es-CO" dirty="0"/>
          </a:p>
          <a:p>
            <a:r>
              <a:rPr lang="es-CO" i="1" dirty="0"/>
              <a:t>Derecho a asistencia letrada.</a:t>
            </a:r>
            <a:endParaRPr lang="es-CO" dirty="0"/>
          </a:p>
          <a:p>
            <a:r>
              <a:rPr lang="es-CO" i="1" dirty="0"/>
              <a:t>Derecho a usar la propia lengua y a ser auxiliado por un intérprete.</a:t>
            </a:r>
            <a:endParaRPr lang="es-CO" dirty="0"/>
          </a:p>
          <a:p>
            <a:r>
              <a:rPr lang="es-CO" i="1" dirty="0"/>
              <a:t>Garantías de doble instancia y doble conforme.</a:t>
            </a:r>
            <a:endParaRPr lang="es-CO" dirty="0"/>
          </a:p>
          <a:p>
            <a:pPr marL="0" indent="0">
              <a:buNone/>
            </a:pPr>
            <a:endParaRPr lang="es-CO" dirty="0"/>
          </a:p>
        </p:txBody>
      </p:sp>
    </p:spTree>
    <p:extLst>
      <p:ext uri="{BB962C8B-B14F-4D97-AF65-F5344CB8AC3E}">
        <p14:creationId xmlns:p14="http://schemas.microsoft.com/office/powerpoint/2010/main" val="276143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path" presetSubtype="0" accel="50000" decel="50000" fill="hold" grpId="0" nodeType="afterEffect">
                                  <p:stCondLst>
                                    <p:cond delay="0"/>
                                  </p:stCondLst>
                                  <p:childTnLst>
                                    <p:animMotion origin="layout" path="M 0 0 C 0.001 0.034 0.011 0.065 0.028 0.085 C 0.028 0.086 0.055 0.113 0.055 0.112 C 0.07 0.127 0.079 0.148 0.079 0.17 C 0.079 0.214 0.044 0.249 0 0.25 C -0.044 0.249 -0.079 0.214 -0.079 0.17 C -0.079 0.148 -0.07 0.127 -0.055 0.112 C -0.055 0.113 -0.028 0.086 -0.028 0.085 C -0.011 0.065 -0.001 0.034 0 0 Z" pathEditMode="relative" ptsTypes="">
                                      <p:cBhvr>
                                        <p:cTn id="6" dur="5000" fill="hold"/>
                                        <p:tgtEl>
                                          <p:spTgt spid="2"/>
                                        </p:tgtEl>
                                        <p:attrNameLst>
                                          <p:attrName>ppt_x</p:attrName>
                                          <p:attrName>ppt_y</p:attrName>
                                        </p:attrNameLst>
                                      </p:cBhvr>
                                    </p:animMotion>
                                  </p:childTnLst>
                                </p:cTn>
                              </p:par>
                            </p:childTnLst>
                          </p:cTn>
                        </p:par>
                        <p:par>
                          <p:cTn id="7" fill="hold">
                            <p:stCondLst>
                              <p:cond delay="5000"/>
                            </p:stCondLst>
                            <p:childTnLst>
                              <p:par>
                                <p:cTn id="8" presetID="59" presetClass="path" presetSubtype="0" accel="50000" decel="50000" fill="hold" grpId="0" nodeType="afterEffect">
                                  <p:stCondLst>
                                    <p:cond delay="0"/>
                                  </p:stCondLst>
                                  <p:childTnLst>
                                    <p:animMotion origin="layout" path="M 5.55112E-17 1.11111E-6 C 5.55112E-17 -0.03495 0.02799 -0.06204 0.06198 -0.06204 C 0.09701 -0.06204 0.125 -0.03495 0.125 1.11111E-6 C 0.125 0.03495 0.15299 0.06204 0.18802 0.06204 C 0.22201 0.06204 0.25 0.03495 0.25 1.11111E-6 " pathEditMode="relative" rAng="0" ptsTypes="AAAAA">
                                      <p:cBhvr>
                                        <p:cTn id="9" dur="2000" fill="hold"/>
                                        <p:tgtEl>
                                          <p:spTgt spid="3">
                                            <p:bg/>
                                          </p:spTgt>
                                        </p:tgtEl>
                                        <p:attrNameLst>
                                          <p:attrName>ppt_x</p:attrName>
                                          <p:attrName>ppt_y</p:attrName>
                                        </p:attrNameLst>
                                      </p:cBhvr>
                                      <p:rCtr x="12500" y="0"/>
                                    </p:animMotion>
                                  </p:childTnLst>
                                </p:cTn>
                              </p:par>
                            </p:childTnLst>
                          </p:cTn>
                        </p:par>
                        <p:par>
                          <p:cTn id="10" fill="hold">
                            <p:stCondLst>
                              <p:cond delay="7000"/>
                            </p:stCondLst>
                            <p:childTnLst>
                              <p:par>
                                <p:cTn id="11" presetID="59" presetClass="path" presetSubtype="0" accel="50000" decel="50000" fill="hold" grpId="0" nodeType="afterEffect">
                                  <p:stCondLst>
                                    <p:cond delay="0"/>
                                  </p:stCondLst>
                                  <p:childTnLst>
                                    <p:animMotion origin="layout" path="M -1.45833E-6 -1.48148E-6 C -1.45833E-6 -0.03495 0.028 -0.06204 0.06198 -0.06204 C 0.09701 -0.06204 0.125 -0.03495 0.125 -1.48148E-6 C 0.125 0.03496 0.153 0.06204 0.18802 0.06204 C 0.22201 0.06204 0.25 0.03496 0.25 -1.48148E-6 " pathEditMode="relative" rAng="0" ptsTypes="AAAAA">
                                      <p:cBhvr>
                                        <p:cTn id="12" dur="2000" fill="hold"/>
                                        <p:tgtEl>
                                          <p:spTgt spid="3">
                                            <p:txEl>
                                              <p:pRg st="0" end="0"/>
                                            </p:txEl>
                                          </p:spTgt>
                                        </p:tgtEl>
                                        <p:attrNameLst>
                                          <p:attrName>ppt_x</p:attrName>
                                          <p:attrName>ppt_y</p:attrName>
                                        </p:attrNameLst>
                                      </p:cBhvr>
                                      <p:rCtr x="12500" y="0"/>
                                    </p:animMotion>
                                  </p:childTnLst>
                                </p:cTn>
                              </p:par>
                            </p:childTnLst>
                          </p:cTn>
                        </p:par>
                        <p:par>
                          <p:cTn id="13" fill="hold">
                            <p:stCondLst>
                              <p:cond delay="9000"/>
                            </p:stCondLst>
                            <p:childTnLst>
                              <p:par>
                                <p:cTn id="14" presetID="59" presetClass="path" presetSubtype="0" accel="50000" decel="50000" fill="hold" grpId="0" nodeType="afterEffect">
                                  <p:stCondLst>
                                    <p:cond delay="0"/>
                                  </p:stCondLst>
                                  <p:childTnLst>
                                    <p:animMotion origin="layout" path="M -4.375E-6 7.40741E-7 C -4.375E-6 -0.03495 0.028 -0.06204 0.06198 -0.06204 C 0.09701 -0.06204 0.125 -0.03495 0.125 7.40741E-7 C 0.125 0.03495 0.153 0.06204 0.18803 0.06204 C 0.22201 0.06204 0.25 0.03495 0.25 7.40741E-7 " pathEditMode="relative" rAng="0" ptsTypes="AAAAA">
                                      <p:cBhvr>
                                        <p:cTn id="15" dur="2000" fill="hold"/>
                                        <p:tgtEl>
                                          <p:spTgt spid="3">
                                            <p:txEl>
                                              <p:pRg st="1" end="1"/>
                                            </p:txEl>
                                          </p:spTgt>
                                        </p:tgtEl>
                                        <p:attrNameLst>
                                          <p:attrName>ppt_x</p:attrName>
                                          <p:attrName>ppt_y</p:attrName>
                                        </p:attrNameLst>
                                      </p:cBhvr>
                                      <p:rCtr x="12500" y="0"/>
                                    </p:animMotion>
                                  </p:childTnLst>
                                </p:cTn>
                              </p:par>
                            </p:childTnLst>
                          </p:cTn>
                        </p:par>
                        <p:par>
                          <p:cTn id="16" fill="hold">
                            <p:stCondLst>
                              <p:cond delay="11000"/>
                            </p:stCondLst>
                            <p:childTnLst>
                              <p:par>
                                <p:cTn id="17" presetID="59" presetClass="path" presetSubtype="0" accel="50000" decel="50000" fill="hold" grpId="0" nodeType="afterEffect">
                                  <p:stCondLst>
                                    <p:cond delay="0"/>
                                  </p:stCondLst>
                                  <p:childTnLst>
                                    <p:animMotion origin="layout" path="M -3.125E-6 3.7037E-6 C -3.125E-6 -0.03496 0.028 -0.06204 0.06198 -0.06204 C 0.09701 -0.06204 0.125 -0.03496 0.125 3.7037E-6 C 0.125 0.03495 0.153 0.06203 0.18802 0.06203 C 0.22201 0.06203 0.25 0.03495 0.25 3.7037E-6 " pathEditMode="relative" rAng="0" ptsTypes="AAAAA">
                                      <p:cBhvr>
                                        <p:cTn id="18" dur="2000" fill="hold"/>
                                        <p:tgtEl>
                                          <p:spTgt spid="3">
                                            <p:txEl>
                                              <p:pRg st="2" end="2"/>
                                            </p:txEl>
                                          </p:spTgt>
                                        </p:tgtEl>
                                        <p:attrNameLst>
                                          <p:attrName>ppt_x</p:attrName>
                                          <p:attrName>ppt_y</p:attrName>
                                        </p:attrNameLst>
                                      </p:cBhvr>
                                      <p:rCtr x="12500" y="0"/>
                                    </p:animMotion>
                                  </p:childTnLst>
                                </p:cTn>
                              </p:par>
                            </p:childTnLst>
                          </p:cTn>
                        </p:par>
                        <p:par>
                          <p:cTn id="19" fill="hold">
                            <p:stCondLst>
                              <p:cond delay="13000"/>
                            </p:stCondLst>
                            <p:childTnLst>
                              <p:par>
                                <p:cTn id="20" presetID="59" presetClass="path" presetSubtype="0" accel="50000" decel="50000" fill="hold" grpId="0" nodeType="afterEffect">
                                  <p:stCondLst>
                                    <p:cond delay="0"/>
                                  </p:stCondLst>
                                  <p:childTnLst>
                                    <p:animMotion origin="layout" path="M -4.16667E-7 -1.85185E-6 C -4.16667E-7 -0.03495 0.028 -0.06204 0.06198 -0.06204 C 0.09701 -0.06204 0.125 -0.03495 0.125 -1.85185E-6 C 0.125 0.03496 0.153 0.06204 0.18802 0.06204 C 0.22201 0.06204 0.25 0.03496 0.25 -1.85185E-6 " pathEditMode="relative" rAng="0" ptsTypes="AAAAA">
                                      <p:cBhvr>
                                        <p:cTn id="21" dur="2000" fill="hold"/>
                                        <p:tgtEl>
                                          <p:spTgt spid="3">
                                            <p:txEl>
                                              <p:pRg st="3" end="3"/>
                                            </p:txEl>
                                          </p:spTgt>
                                        </p:tgtEl>
                                        <p:attrNameLst>
                                          <p:attrName>ppt_x</p:attrName>
                                          <p:attrName>ppt_y</p:attrName>
                                        </p:attrNameLst>
                                      </p:cBhvr>
                                      <p:rCtr x="12500" y="0"/>
                                    </p:animMotion>
                                  </p:childTnLst>
                                </p:cTn>
                              </p:par>
                            </p:childTnLst>
                          </p:cTn>
                        </p:par>
                        <p:par>
                          <p:cTn id="22" fill="hold">
                            <p:stCondLst>
                              <p:cond delay="15000"/>
                            </p:stCondLst>
                            <p:childTnLst>
                              <p:par>
                                <p:cTn id="23" presetID="59" presetClass="path" presetSubtype="0" accel="50000" decel="50000" fill="hold" grpId="0" nodeType="afterEffect">
                                  <p:stCondLst>
                                    <p:cond delay="0"/>
                                  </p:stCondLst>
                                  <p:childTnLst>
                                    <p:animMotion origin="layout" path="M 2.70833E-6 1.11111E-6 C 2.70833E-6 -0.03495 0.02799 -0.06204 0.06198 -0.06204 C 0.097 -0.06204 0.125 -0.03495 0.125 1.11111E-6 C 0.125 0.03495 0.15299 0.06204 0.18802 0.06204 C 0.222 0.06204 0.25 0.03495 0.25 1.11111E-6 " pathEditMode="relative" rAng="0" ptsTypes="AAAAA">
                                      <p:cBhvr>
                                        <p:cTn id="24" dur="2000" fill="hold"/>
                                        <p:tgtEl>
                                          <p:spTgt spid="3">
                                            <p:txEl>
                                              <p:pRg st="4" end="4"/>
                                            </p:txEl>
                                          </p:spTgt>
                                        </p:tgtEl>
                                        <p:attrNameLst>
                                          <p:attrName>ppt_x</p:attrName>
                                          <p:attrName>ppt_y</p:attrName>
                                        </p:attrNameLst>
                                      </p:cBhvr>
                                      <p:rCtr x="12500" y="0"/>
                                    </p:animMotion>
                                  </p:childTnLst>
                                </p:cTn>
                              </p:par>
                            </p:childTnLst>
                          </p:cTn>
                        </p:par>
                        <p:par>
                          <p:cTn id="25" fill="hold">
                            <p:stCondLst>
                              <p:cond delay="17000"/>
                            </p:stCondLst>
                            <p:childTnLst>
                              <p:par>
                                <p:cTn id="26" presetID="59" presetClass="path" presetSubtype="0" accel="50000" decel="50000" fill="hold" grpId="0" nodeType="afterEffect">
                                  <p:stCondLst>
                                    <p:cond delay="0"/>
                                  </p:stCondLst>
                                  <p:childTnLst>
                                    <p:animMotion origin="layout" path="M -4.16667E-7 4.07407E-6 C -4.16667E-7 -0.03496 0.028 -0.06204 0.06198 -0.06204 C 0.09701 -0.06204 0.125 -0.03496 0.125 4.07407E-6 C 0.125 0.03495 0.153 0.06203 0.18802 0.06203 C 0.22201 0.06203 0.25 0.03495 0.25 4.07407E-6 " pathEditMode="relative" rAng="0" ptsTypes="AAAAA">
                                      <p:cBhvr>
                                        <p:cTn id="27" dur="2000" fill="hold"/>
                                        <p:tgtEl>
                                          <p:spTgt spid="3">
                                            <p:txEl>
                                              <p:pRg st="5" end="5"/>
                                            </p:txEl>
                                          </p:spTgt>
                                        </p:tgtEl>
                                        <p:attrNameLst>
                                          <p:attrName>ppt_x</p:attrName>
                                          <p:attrName>ppt_y</p:attrName>
                                        </p:attrNameLst>
                                      </p:cBhvr>
                                      <p:rCtr x="12500" y="0"/>
                                    </p:animMotion>
                                  </p:childTnLst>
                                </p:cTn>
                              </p:par>
                            </p:childTnLst>
                          </p:cTn>
                        </p:par>
                        <p:par>
                          <p:cTn id="28" fill="hold">
                            <p:stCondLst>
                              <p:cond delay="19000"/>
                            </p:stCondLst>
                            <p:childTnLst>
                              <p:par>
                                <p:cTn id="29" presetID="18" presetClass="path" presetSubtype="0" accel="50000" decel="50000" fill="hold" nodeType="afterEffect">
                                  <p:stCondLst>
                                    <p:cond delay="0"/>
                                  </p:stCondLst>
                                  <p:childTnLst>
                                    <p:animMotion origin="layout" path="M 0 0 C 0.001 0.034 0.011 0.065 0.028 0.085 C 0.028 0.086 0.055 0.113 0.055 0.112 C 0.07 0.127 0.079 0.148 0.079 0.17 C 0.079 0.214 0.044 0.249 0 0.25 C -0.044 0.249 -0.079 0.214 -0.079 0.17 C -0.079 0.148 -0.07 0.127 -0.055 0.112 C -0.055 0.113 -0.028 0.086 -0.028 0.085 C -0.011 0.065 -0.001 0.034 0 0 Z" pathEditMode="relative" ptsTypes="">
                                      <p:cBhvr>
                                        <p:cTn id="30" dur="5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73" y="90152"/>
            <a:ext cx="12191999" cy="6767848"/>
          </a:xfrm>
          <a:prstGeom prst="rect">
            <a:avLst/>
          </a:prstGeom>
        </p:spPr>
      </p:pic>
      <p:sp>
        <p:nvSpPr>
          <p:cNvPr id="2" name="Título 1"/>
          <p:cNvSpPr>
            <a:spLocks noGrp="1"/>
          </p:cNvSpPr>
          <p:nvPr>
            <p:ph type="title"/>
          </p:nvPr>
        </p:nvSpPr>
        <p:spPr>
          <a:xfrm>
            <a:off x="0" y="90152"/>
            <a:ext cx="11998817" cy="7250806"/>
          </a:xfrm>
        </p:spPr>
        <p:txBody>
          <a:bodyPr>
            <a:normAutofit/>
          </a:bodyPr>
          <a:lstStyle/>
          <a:p>
            <a:r>
              <a:rPr lang="es-CO" dirty="0" smtClean="0"/>
              <a:t/>
            </a:r>
            <a:br>
              <a:rPr lang="es-CO" dirty="0" smtClean="0"/>
            </a:br>
            <a:r>
              <a:rPr lang="es-CO" dirty="0"/>
              <a:t/>
            </a:r>
            <a:br>
              <a:rPr lang="es-CO" dirty="0"/>
            </a:br>
            <a:r>
              <a:rPr lang="es-CO" dirty="0" smtClean="0"/>
              <a:t/>
            </a:r>
            <a:br>
              <a:rPr lang="es-CO" dirty="0" smtClean="0"/>
            </a:br>
            <a:r>
              <a:rPr lang="es-CO" dirty="0"/>
              <a:t/>
            </a:r>
            <a:br>
              <a:rPr lang="es-CO" dirty="0"/>
            </a:br>
            <a:r>
              <a:rPr lang="es-CO" dirty="0" smtClean="0"/>
              <a:t/>
            </a:r>
            <a:br>
              <a:rPr lang="es-CO" dirty="0" smtClean="0"/>
            </a:br>
            <a:r>
              <a:rPr lang="es-CO" dirty="0"/>
              <a:t/>
            </a:r>
            <a:br>
              <a:rPr lang="es-CO" dirty="0"/>
            </a:br>
            <a:r>
              <a:rPr lang="es-CO" dirty="0" smtClean="0"/>
              <a:t/>
            </a:r>
            <a:br>
              <a:rPr lang="es-CO" dirty="0" smtClean="0"/>
            </a:br>
            <a:r>
              <a:rPr lang="es-CO" dirty="0"/>
              <a:t/>
            </a:r>
            <a:br>
              <a:rPr lang="es-CO" dirty="0"/>
            </a:br>
            <a:r>
              <a:rPr lang="es-CO" dirty="0"/>
              <a:t/>
            </a:r>
            <a:br>
              <a:rPr lang="es-CO" dirty="0"/>
            </a:br>
            <a:endParaRPr lang="es-CO" dirty="0"/>
          </a:p>
        </p:txBody>
      </p:sp>
      <p:sp>
        <p:nvSpPr>
          <p:cNvPr id="5" name="Flecha derecha 4"/>
          <p:cNvSpPr/>
          <p:nvPr/>
        </p:nvSpPr>
        <p:spPr>
          <a:xfrm>
            <a:off x="257577" y="386366"/>
            <a:ext cx="5640947" cy="2034862"/>
          </a:xfrm>
          <a:prstGeom prst="rightArrow">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r>
              <a:rPr lang="es-CO" sz="2000" i="1" dirty="0" smtClean="0">
                <a:latin typeface="Times New Roman" panose="02020603050405020304" pitchFamily="18" charset="0"/>
                <a:cs typeface="Times New Roman" panose="02020603050405020304" pitchFamily="18" charset="0"/>
              </a:rPr>
              <a:t>El debido proceso se aplicara a toda clase de actuaciones judiciales y administrativas.</a:t>
            </a:r>
            <a:endParaRPr lang="es-CO" sz="2000" i="1" dirty="0">
              <a:latin typeface="Times New Roman" panose="02020603050405020304" pitchFamily="18" charset="0"/>
              <a:cs typeface="Times New Roman" panose="02020603050405020304" pitchFamily="18" charset="0"/>
            </a:endParaRPr>
          </a:p>
        </p:txBody>
      </p:sp>
      <p:sp>
        <p:nvSpPr>
          <p:cNvPr id="6" name="Flecha abajo 5"/>
          <p:cNvSpPr/>
          <p:nvPr/>
        </p:nvSpPr>
        <p:spPr>
          <a:xfrm>
            <a:off x="6619739" y="386367"/>
            <a:ext cx="5379077" cy="2519432"/>
          </a:xfrm>
          <a:prstGeom prst="downArrow">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r>
              <a:rPr lang="es-CO" sz="2000" i="1" dirty="0" smtClean="0">
                <a:latin typeface="Times New Roman" panose="02020603050405020304" pitchFamily="18" charset="0"/>
                <a:cs typeface="Times New Roman" panose="02020603050405020304" pitchFamily="18" charset="0"/>
              </a:rPr>
              <a:t>Nadie podrá ser juzgado sino conforme a las leyes preexistentes al acto que se le imputa.</a:t>
            </a:r>
            <a:endParaRPr lang="es-CO" sz="2000" i="1" dirty="0">
              <a:latin typeface="Times New Roman" panose="02020603050405020304" pitchFamily="18" charset="0"/>
              <a:cs typeface="Times New Roman" panose="02020603050405020304" pitchFamily="18" charset="0"/>
            </a:endParaRPr>
          </a:p>
        </p:txBody>
      </p:sp>
      <p:sp>
        <p:nvSpPr>
          <p:cNvPr id="7" name="Rectángulo 6"/>
          <p:cNvSpPr/>
          <p:nvPr/>
        </p:nvSpPr>
        <p:spPr>
          <a:xfrm>
            <a:off x="412123" y="2543577"/>
            <a:ext cx="4310130" cy="1558344"/>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s-CO" sz="3600" i="1" dirty="0" smtClean="0">
                <a:latin typeface="Times New Roman" panose="02020603050405020304" pitchFamily="18" charset="0"/>
                <a:cs typeface="Times New Roman" panose="02020603050405020304" pitchFamily="18" charset="0"/>
              </a:rPr>
              <a:t>Derecho a la defensa</a:t>
            </a:r>
            <a:r>
              <a:rPr lang="es-CO" dirty="0" smtClean="0"/>
              <a:t>.</a:t>
            </a:r>
            <a:endParaRPr lang="es-CO" dirty="0"/>
          </a:p>
        </p:txBody>
      </p:sp>
      <p:sp>
        <p:nvSpPr>
          <p:cNvPr id="8" name="Rectángulo redondeado 7"/>
          <p:cNvSpPr/>
          <p:nvPr/>
        </p:nvSpPr>
        <p:spPr>
          <a:xfrm>
            <a:off x="412123" y="5130618"/>
            <a:ext cx="4468970" cy="1287886"/>
          </a:xfrm>
          <a:prstGeom prst="round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s-CO" sz="4000" i="1" dirty="0" smtClean="0">
                <a:latin typeface="Times New Roman" panose="02020603050405020304" pitchFamily="18" charset="0"/>
                <a:cs typeface="Times New Roman" panose="02020603050405020304" pitchFamily="18" charset="0"/>
              </a:rPr>
              <a:t>Presentar pruebas</a:t>
            </a:r>
            <a:r>
              <a:rPr lang="es-CO" dirty="0" smtClean="0"/>
              <a:t>.</a:t>
            </a:r>
            <a:endParaRPr lang="es-CO" dirty="0"/>
          </a:p>
        </p:txBody>
      </p:sp>
      <p:sp>
        <p:nvSpPr>
          <p:cNvPr id="11" name="Flecha izquierda 10"/>
          <p:cNvSpPr/>
          <p:nvPr/>
        </p:nvSpPr>
        <p:spPr>
          <a:xfrm>
            <a:off x="5394099" y="2587870"/>
            <a:ext cx="3915178" cy="1666999"/>
          </a:xfrm>
          <a:prstGeom prst="leftArrow">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s-CO" sz="2400" i="1" dirty="0" smtClean="0">
                <a:latin typeface="Times New Roman" panose="02020603050405020304" pitchFamily="18" charset="0"/>
                <a:cs typeface="Times New Roman" panose="02020603050405020304" pitchFamily="18" charset="0"/>
              </a:rPr>
              <a:t>La favorabilidad en la pena</a:t>
            </a:r>
            <a:r>
              <a:rPr lang="es-CO" dirty="0" smtClean="0"/>
              <a:t>.</a:t>
            </a:r>
            <a:endParaRPr lang="es-CO" dirty="0"/>
          </a:p>
        </p:txBody>
      </p:sp>
      <p:sp>
        <p:nvSpPr>
          <p:cNvPr id="15" name="Flecha abajo 14"/>
          <p:cNvSpPr/>
          <p:nvPr/>
        </p:nvSpPr>
        <p:spPr>
          <a:xfrm>
            <a:off x="2195846" y="4543029"/>
            <a:ext cx="450762" cy="49422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O">
              <a:ln w="0"/>
              <a:solidFill>
                <a:schemeClr val="tx1"/>
              </a:solidFill>
              <a:effectLst>
                <a:outerShdw blurRad="38100" dist="19050" dir="2700000" algn="tl" rotWithShape="0">
                  <a:schemeClr val="dk1">
                    <a:alpha val="40000"/>
                  </a:schemeClr>
                </a:outerShdw>
              </a:effectLst>
            </a:endParaRPr>
          </a:p>
        </p:txBody>
      </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8524" y="4254869"/>
            <a:ext cx="6293476" cy="2497717"/>
          </a:xfrm>
          <a:prstGeom prst="rect">
            <a:avLst/>
          </a:prstGeom>
        </p:spPr>
      </p:pic>
    </p:spTree>
    <p:extLst>
      <p:ext uri="{BB962C8B-B14F-4D97-AF65-F5344CB8AC3E}">
        <p14:creationId xmlns:p14="http://schemas.microsoft.com/office/powerpoint/2010/main" val="378107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path" presetSubtype="0" accel="50000" decel="50000" fill="hold" grpId="0" nodeType="afterEffect">
                                  <p:stCondLst>
                                    <p:cond delay="0"/>
                                  </p:stCondLst>
                                  <p:childTnLst>
                                    <p:animMotion origin="layout" path="M 0 0 L 0.125 0.216 L -0.125 0.216 L 0 0 Z" pathEditMode="relative" ptsTypes="">
                                      <p:cBhvr>
                                        <p:cTn id="6" dur="5000" fill="hold"/>
                                        <p:tgtEl>
                                          <p:spTgt spid="5"/>
                                        </p:tgtEl>
                                        <p:attrNameLst>
                                          <p:attrName>ppt_x</p:attrName>
                                          <p:attrName>ppt_y</p:attrName>
                                        </p:attrNameLst>
                                      </p:cBhvr>
                                    </p:animMotion>
                                  </p:childTnLst>
                                </p:cTn>
                              </p:par>
                            </p:childTnLst>
                          </p:cTn>
                        </p:par>
                        <p:par>
                          <p:cTn id="7" fill="hold">
                            <p:stCondLst>
                              <p:cond delay="5000"/>
                            </p:stCondLst>
                            <p:childTnLst>
                              <p:par>
                                <p:cTn id="8" presetID="8" presetClass="entr" presetSubtype="16"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5000"/>
                                        <p:tgtEl>
                                          <p:spTgt spid="6"/>
                                        </p:tgtEl>
                                      </p:cBhvr>
                                    </p:animEffect>
                                  </p:childTnLst>
                                </p:cTn>
                              </p:par>
                            </p:childTnLst>
                          </p:cTn>
                        </p:par>
                        <p:par>
                          <p:cTn id="11" fill="hold">
                            <p:stCondLst>
                              <p:cond delay="10000"/>
                            </p:stCondLst>
                            <p:childTnLst>
                              <p:par>
                                <p:cTn id="12" presetID="15" presetClass="path" presetSubtype="0" accel="50000" decel="50000" fill="hold" grpId="0" nodeType="afterEffect">
                                  <p:stCondLst>
                                    <p:cond delay="0"/>
                                  </p:stCondLst>
                                  <p:childTnLst>
                                    <p:animMotion origin="layout" path="M 0 0 L 0.125 0.091 L 0.077 0.238 L -0.077 0.238 L -0.125 0.091 L 0 0 Z" pathEditMode="relative" ptsTypes="">
                                      <p:cBhvr>
                                        <p:cTn id="13" dur="5000" fill="hold"/>
                                        <p:tgtEl>
                                          <p:spTgt spid="11"/>
                                        </p:tgtEl>
                                        <p:attrNameLst>
                                          <p:attrName>ppt_x</p:attrName>
                                          <p:attrName>ppt_y</p:attrName>
                                        </p:attrNameLst>
                                      </p:cBhvr>
                                    </p:animMotion>
                                  </p:childTnLst>
                                </p:cTn>
                              </p:par>
                            </p:childTnLst>
                          </p:cTn>
                        </p:par>
                        <p:par>
                          <p:cTn id="14" fill="hold">
                            <p:stCondLst>
                              <p:cond delay="15000"/>
                            </p:stCondLst>
                            <p:childTnLst>
                              <p:par>
                                <p:cTn id="15" presetID="26"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1450">
                                          <p:stCondLst>
                                            <p:cond delay="0"/>
                                          </p:stCondLst>
                                        </p:cTn>
                                        <p:tgtEl>
                                          <p:spTgt spid="7"/>
                                        </p:tgtEl>
                                      </p:cBhvr>
                                    </p:animEffect>
                                    <p:anim calcmode="lin" valueType="num">
                                      <p:cBhvr>
                                        <p:cTn id="18" dur="4555"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1660"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1660" tmFilter="0, 0; 0.125,0.2665; 0.25,0.4; 0.375,0.465; 0.5,0.5;  0.625,0.535; 0.75,0.6; 0.875,0.7335; 1,1">
                                          <p:stCondLst>
                                            <p:cond delay="1660"/>
                                          </p:stCondLst>
                                        </p:cTn>
                                        <p:tgtEl>
                                          <p:spTgt spid="7"/>
                                        </p:tgtEl>
                                        <p:attrNameLst>
                                          <p:attrName>ppt_y</p:attrName>
                                        </p:attrNameLst>
                                      </p:cBhvr>
                                      <p:tavLst>
                                        <p:tav tm="0" fmla="#ppt_y-sin(pi*$)/9">
                                          <p:val>
                                            <p:fltVal val="0"/>
                                          </p:val>
                                        </p:tav>
                                        <p:tav tm="100000">
                                          <p:val>
                                            <p:fltVal val="1"/>
                                          </p:val>
                                        </p:tav>
                                      </p:tavLst>
                                    </p:anim>
                                    <p:anim calcmode="lin" valueType="num">
                                      <p:cBhvr>
                                        <p:cTn id="21" dur="830" tmFilter="0, 0; 0.125,0.2665; 0.25,0.4; 0.375,0.465; 0.5,0.5;  0.625,0.535; 0.75,0.6; 0.875,0.7335; 1,1">
                                          <p:stCondLst>
                                            <p:cond delay="3310"/>
                                          </p:stCondLst>
                                        </p:cTn>
                                        <p:tgtEl>
                                          <p:spTgt spid="7"/>
                                        </p:tgtEl>
                                        <p:attrNameLst>
                                          <p:attrName>ppt_y</p:attrName>
                                        </p:attrNameLst>
                                      </p:cBhvr>
                                      <p:tavLst>
                                        <p:tav tm="0" fmla="#ppt_y-sin(pi*$)/27">
                                          <p:val>
                                            <p:fltVal val="0"/>
                                          </p:val>
                                        </p:tav>
                                        <p:tav tm="100000">
                                          <p:val>
                                            <p:fltVal val="1"/>
                                          </p:val>
                                        </p:tav>
                                      </p:tavLst>
                                    </p:anim>
                                    <p:anim calcmode="lin" valueType="num">
                                      <p:cBhvr>
                                        <p:cTn id="22" dur="410" tmFilter="0, 0; 0.125,0.2665; 0.25,0.4; 0.375,0.465; 0.5,0.5;  0.625,0.535; 0.75,0.6; 0.875,0.7335; 1,1">
                                          <p:stCondLst>
                                            <p:cond delay="4140"/>
                                          </p:stCondLst>
                                        </p:cTn>
                                        <p:tgtEl>
                                          <p:spTgt spid="7"/>
                                        </p:tgtEl>
                                        <p:attrNameLst>
                                          <p:attrName>ppt_y</p:attrName>
                                        </p:attrNameLst>
                                      </p:cBhvr>
                                      <p:tavLst>
                                        <p:tav tm="0" fmla="#ppt_y-sin(pi*$)/81">
                                          <p:val>
                                            <p:fltVal val="0"/>
                                          </p:val>
                                        </p:tav>
                                        <p:tav tm="100000">
                                          <p:val>
                                            <p:fltVal val="1"/>
                                          </p:val>
                                        </p:tav>
                                      </p:tavLst>
                                    </p:anim>
                                    <p:animScale>
                                      <p:cBhvr>
                                        <p:cTn id="23" dur="65">
                                          <p:stCondLst>
                                            <p:cond delay="1625"/>
                                          </p:stCondLst>
                                        </p:cTn>
                                        <p:tgtEl>
                                          <p:spTgt spid="7"/>
                                        </p:tgtEl>
                                      </p:cBhvr>
                                      <p:to x="100000" y="60000"/>
                                    </p:animScale>
                                    <p:animScale>
                                      <p:cBhvr>
                                        <p:cTn id="24" dur="415" decel="50000">
                                          <p:stCondLst>
                                            <p:cond delay="1690"/>
                                          </p:stCondLst>
                                        </p:cTn>
                                        <p:tgtEl>
                                          <p:spTgt spid="7"/>
                                        </p:tgtEl>
                                      </p:cBhvr>
                                      <p:to x="100000" y="100000"/>
                                    </p:animScale>
                                    <p:animScale>
                                      <p:cBhvr>
                                        <p:cTn id="25" dur="65">
                                          <p:stCondLst>
                                            <p:cond delay="3280"/>
                                          </p:stCondLst>
                                        </p:cTn>
                                        <p:tgtEl>
                                          <p:spTgt spid="7"/>
                                        </p:tgtEl>
                                      </p:cBhvr>
                                      <p:to x="100000" y="80000"/>
                                    </p:animScale>
                                    <p:animScale>
                                      <p:cBhvr>
                                        <p:cTn id="26" dur="415" decel="50000">
                                          <p:stCondLst>
                                            <p:cond delay="3345"/>
                                          </p:stCondLst>
                                        </p:cTn>
                                        <p:tgtEl>
                                          <p:spTgt spid="7"/>
                                        </p:tgtEl>
                                      </p:cBhvr>
                                      <p:to x="100000" y="100000"/>
                                    </p:animScale>
                                    <p:animScale>
                                      <p:cBhvr>
                                        <p:cTn id="27" dur="65">
                                          <p:stCondLst>
                                            <p:cond delay="4105"/>
                                          </p:stCondLst>
                                        </p:cTn>
                                        <p:tgtEl>
                                          <p:spTgt spid="7"/>
                                        </p:tgtEl>
                                      </p:cBhvr>
                                      <p:to x="100000" y="90000"/>
                                    </p:animScale>
                                    <p:animScale>
                                      <p:cBhvr>
                                        <p:cTn id="28" dur="415" decel="50000">
                                          <p:stCondLst>
                                            <p:cond delay="4170"/>
                                          </p:stCondLst>
                                        </p:cTn>
                                        <p:tgtEl>
                                          <p:spTgt spid="7"/>
                                        </p:tgtEl>
                                      </p:cBhvr>
                                      <p:to x="100000" y="100000"/>
                                    </p:animScale>
                                    <p:animScale>
                                      <p:cBhvr>
                                        <p:cTn id="29" dur="65">
                                          <p:stCondLst>
                                            <p:cond delay="4520"/>
                                          </p:stCondLst>
                                        </p:cTn>
                                        <p:tgtEl>
                                          <p:spTgt spid="7"/>
                                        </p:tgtEl>
                                      </p:cBhvr>
                                      <p:to x="100000" y="95000"/>
                                    </p:animScale>
                                    <p:animScale>
                                      <p:cBhvr>
                                        <p:cTn id="30" dur="415" decel="50000">
                                          <p:stCondLst>
                                            <p:cond delay="4585"/>
                                          </p:stCondLst>
                                        </p:cTn>
                                        <p:tgtEl>
                                          <p:spTgt spid="7"/>
                                        </p:tgtEl>
                                      </p:cBhvr>
                                      <p:to x="100000" y="100000"/>
                                    </p:animScale>
                                  </p:childTnLst>
                                </p:cTn>
                              </p:par>
                            </p:childTnLst>
                          </p:cTn>
                        </p:par>
                        <p:par>
                          <p:cTn id="31" fill="hold">
                            <p:stCondLst>
                              <p:cond delay="20000"/>
                            </p:stCondLst>
                            <p:childTnLst>
                              <p:par>
                                <p:cTn id="32" presetID="8" presetClass="emph" presetSubtype="0" fill="hold" grpId="0" nodeType="afterEffect">
                                  <p:stCondLst>
                                    <p:cond delay="0"/>
                                  </p:stCondLst>
                                  <p:childTnLst>
                                    <p:animRot by="21600000">
                                      <p:cBhvr>
                                        <p:cTn id="33" dur="5000" fill="hold"/>
                                        <p:tgtEl>
                                          <p:spTgt spid="8"/>
                                        </p:tgtEl>
                                        <p:attrNameLst>
                                          <p:attrName>r</p:attrName>
                                        </p:attrNameLst>
                                      </p:cBhvr>
                                    </p:animRot>
                                  </p:childTnLst>
                                </p:cTn>
                              </p:par>
                            </p:childTnLst>
                          </p:cTn>
                        </p:par>
                        <p:par>
                          <p:cTn id="34" fill="hold">
                            <p:stCondLst>
                              <p:cond delay="25000"/>
                            </p:stCondLst>
                            <p:childTnLst>
                              <p:par>
                                <p:cTn id="35" presetID="8" presetClass="emph" presetSubtype="0" fill="hold" nodeType="afterEffect">
                                  <p:stCondLst>
                                    <p:cond delay="0"/>
                                  </p:stCondLst>
                                  <p:childTnLst>
                                    <p:animRot by="21600000">
                                      <p:cBhvr>
                                        <p:cTn id="36" dur="5000" fill="hold"/>
                                        <p:tgtEl>
                                          <p:spTgt spid="16"/>
                                        </p:tgtEl>
                                        <p:attrNameLst>
                                          <p:attrName>r</p:attrName>
                                        </p:attrNameLst>
                                      </p:cBhvr>
                                    </p:animRot>
                                  </p:childTnLst>
                                </p:cTn>
                              </p:par>
                            </p:childTnLst>
                          </p:cTn>
                        </p:par>
                        <p:par>
                          <p:cTn id="37" fill="hold">
                            <p:stCondLst>
                              <p:cond delay="30000"/>
                            </p:stCondLst>
                            <p:childTnLst>
                              <p:par>
                                <p:cTn id="38" presetID="5" presetClass="path" presetSubtype="0" accel="50000" decel="50000" fill="hold" grpId="0" nodeType="afterEffect">
                                  <p:stCondLst>
                                    <p:cond delay="0"/>
                                  </p:stCondLst>
                                  <p:childTnLst>
                                    <p:animMotion origin="layout" path="M 0 0 L 0.029 0.091 L 0.125 0.091 L 0.048 0.147 L 0.077 0.238 L 0 0.182 L -0.077 0.238 L -0.048 0.147 L -0.125 0.091 L -0.029 0.091 L 0 0 Z" pathEditMode="relative" ptsTypes="">
                                      <p:cBhvr>
                                        <p:cTn id="39" dur="5000" fill="hold"/>
                                        <p:tgtEl>
                                          <p:spTgt spid="15"/>
                                        </p:tgtEl>
                                        <p:attrNameLst>
                                          <p:attrName>ppt_x</p:attrName>
                                          <p:attrName>ppt_y</p:attrName>
                                        </p:attrNameLst>
                                      </p:cBhvr>
                                    </p:animMotion>
                                  </p:childTnLst>
                                </p:cTn>
                              </p:par>
                            </p:childTnLst>
                          </p:cTn>
                        </p:par>
                        <p:par>
                          <p:cTn id="40" fill="hold">
                            <p:stCondLst>
                              <p:cond delay="35000"/>
                            </p:stCondLst>
                            <p:childTnLst>
                              <p:par>
                                <p:cTn id="41" presetID="12" presetClass="path" presetSubtype="0" accel="50000" decel="50000" fill="hold" nodeType="afterEffect">
                                  <p:stCondLst>
                                    <p:cond delay="0"/>
                                  </p:stCondLst>
                                  <p:childTnLst>
                                    <p:animMotion origin="layout" path="M 0 0 C 0.03 -0.038 0.075 -0.062 0.125 -0.062 C 0.175 -0.062 0.22 -0.038 0.25 0 C 0.22 0.038 0.175 0.062 0.125 0.062 C 0.075 0.062 0.03 0.038 0 0 Z" pathEditMode="relative" ptsTypes="">
                                      <p:cBhvr>
                                        <p:cTn id="42" dur="5000" fill="hold"/>
                                        <p:tgtEl>
                                          <p:spTgt spid="1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01069"/>
          </a:xfrm>
          <a:prstGeom prst="rect">
            <a:avLst/>
          </a:prstGeom>
        </p:spPr>
      </p:pic>
      <p:sp>
        <p:nvSpPr>
          <p:cNvPr id="2" name="Rectángulo redondeado 1"/>
          <p:cNvSpPr/>
          <p:nvPr/>
        </p:nvSpPr>
        <p:spPr>
          <a:xfrm>
            <a:off x="656823" y="197237"/>
            <a:ext cx="11230377" cy="6503832"/>
          </a:xfrm>
          <a:prstGeom prst="roundRect">
            <a:avLst/>
          </a:prstGeom>
          <a:solidFill>
            <a:schemeClr val="accent5">
              <a:lumMod val="20000"/>
              <a:lumOff val="80000"/>
            </a:schemeClr>
          </a:solidFill>
          <a:ln>
            <a:solidFill>
              <a:schemeClr val="tx2">
                <a:lumMod val="20000"/>
                <a:lumOff val="80000"/>
              </a:schemeClr>
            </a:solidFill>
          </a:ln>
          <a:effectLst>
            <a:glow rad="63500">
              <a:schemeClr val="accent1">
                <a:satMod val="175000"/>
                <a:alpha val="40000"/>
              </a:schemeClr>
            </a:glow>
            <a:innerShdw blurRad="63500" dist="50800" dir="16200000">
              <a:prstClr val="black">
                <a:alpha val="50000"/>
              </a:prstClr>
            </a:innerShdw>
          </a:effectLst>
          <a:scene3d>
            <a:camera prst="perspectiveRight"/>
            <a:lightRig rig="threePt" dir="t"/>
          </a:scene3d>
          <a:sp3d>
            <a:bevelT prst="relaxedInset"/>
          </a:sp3d>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s-CO" sz="2000" i="1" dirty="0">
                <a:latin typeface="Times New Roman" panose="02020603050405020304" pitchFamily="18" charset="0"/>
                <a:cs typeface="Times New Roman" panose="02020603050405020304" pitchFamily="18" charset="0"/>
              </a:rPr>
              <a:t>Igualmente, en el Decreto 01 de 1984, Código Contencioso Administrativo, que regula en su primera parte las actuaciones de los servidores públicos, encontramos normas relacionadas con el debido proceso, Con la expedición de la Constitución de 1991, el debido proceso en las actuaciones administrativas fue elevado al rango de derecho fundamental y su artículo 29 es enfático al indicar que “El debido proceso se aplicará a toda clase de actuaciones judiciales y administrativas”. De esta forma, su amparo se encuentra plenamente respaldado a través de otro mecanismo cercano e inmediato al ciudadano como lo es la acción de tutela. Es importante indicar que ya en nuestro ordenamiento jurídico este derecho se había establecido de tiempo atrás en diferentes normas, como la Ley 74 de 1968, que aprobó el Pacto Internacional sobre los Derechos Civiles y Políticos.</a:t>
            </a:r>
            <a:endParaRPr lang="es-CO" sz="2000" dirty="0">
              <a:latin typeface="Times New Roman" panose="02020603050405020304" pitchFamily="18" charset="0"/>
              <a:cs typeface="Times New Roman" panose="02020603050405020304" pitchFamily="18" charset="0"/>
            </a:endParaRPr>
          </a:p>
          <a:p>
            <a:pPr algn="just">
              <a:lnSpc>
                <a:spcPct val="150000"/>
              </a:lnSpc>
            </a:pPr>
            <a:endParaRPr lang="es-CO"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044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0"/>
                                        <p:tgtEl>
                                          <p:spTgt spid="2"/>
                                        </p:tgtEl>
                                      </p:cBhvr>
                                    </p:animEffect>
                                  </p:childTnLst>
                                </p:cTn>
                              </p:par>
                            </p:childTnLst>
                          </p:cTn>
                        </p:par>
                        <p:par>
                          <p:cTn id="8" fill="hold">
                            <p:stCondLst>
                              <p:cond delay="5000"/>
                            </p:stCondLst>
                            <p:childTnLst>
                              <p:par>
                                <p:cTn id="9" presetID="4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0"/>
                                        <p:tgtEl>
                                          <p:spTgt spid="4"/>
                                        </p:tgtEl>
                                      </p:cBhvr>
                                    </p:animEffect>
                                    <p:anim calcmode="lin" valueType="num">
                                      <p:cBhvr>
                                        <p:cTn id="12" dur="5000" fill="hold"/>
                                        <p:tgtEl>
                                          <p:spTgt spid="4"/>
                                        </p:tgtEl>
                                        <p:attrNameLst>
                                          <p:attrName>ppt_w</p:attrName>
                                        </p:attrNameLst>
                                      </p:cBhvr>
                                      <p:tavLst>
                                        <p:tav tm="0" fmla="#ppt_w*sin(2.5*pi*$)">
                                          <p:val>
                                            <p:fltVal val="0"/>
                                          </p:val>
                                        </p:tav>
                                        <p:tav tm="100000">
                                          <p:val>
                                            <p:fltVal val="1"/>
                                          </p:val>
                                        </p:tav>
                                      </p:tavLst>
                                    </p:anim>
                                    <p:anim calcmode="lin" valueType="num">
                                      <p:cBhvr>
                                        <p:cTn id="13"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0" y="5460642"/>
            <a:ext cx="12192000" cy="1397357"/>
          </a:xfrm>
          <a:solidFill>
            <a:schemeClr val="accent6">
              <a:lumMod val="20000"/>
              <a:lumOff val="80000"/>
            </a:schemeClr>
          </a:solidFill>
          <a:ln>
            <a:solidFill>
              <a:schemeClr val="bg1"/>
            </a:solidFill>
          </a:ln>
        </p:spPr>
        <p:txBody>
          <a:bodyPr>
            <a:normAutofit/>
          </a:bodyPr>
          <a:lstStyle/>
          <a:p>
            <a:pPr algn="just"/>
            <a:r>
              <a:rPr lang="es-CO" i="1" dirty="0">
                <a:solidFill>
                  <a:schemeClr val="tx1"/>
                </a:solidFill>
              </a:rPr>
              <a:t>De esta forma, el Debido Proceso es el pilar fundamental del Derecho Procesal y se expresa en la exigencia de unos procedimientos en los que debe respetarse un marco normativo mínimo en pro de la búsqueda de justicia social.</a:t>
            </a:r>
          </a:p>
          <a:p>
            <a:endParaRPr lang="es-CO" b="1" dirty="0"/>
          </a:p>
        </p:txBody>
      </p:sp>
      <p:sp>
        <p:nvSpPr>
          <p:cNvPr id="9" name="Rectángulo 8"/>
          <p:cNvSpPr/>
          <p:nvPr/>
        </p:nvSpPr>
        <p:spPr>
          <a:xfrm>
            <a:off x="0" y="0"/>
            <a:ext cx="12192000" cy="1846659"/>
          </a:xfrm>
          <a:prstGeom prst="rect">
            <a:avLst/>
          </a:prstGeom>
          <a:solidFill>
            <a:schemeClr val="accent6">
              <a:lumMod val="20000"/>
              <a:lumOff val="80000"/>
            </a:schemeClr>
          </a:solidFill>
        </p:spPr>
        <p:txBody>
          <a:bodyPr wrap="square">
            <a:spAutoFit/>
          </a:bodyPr>
          <a:lstStyle/>
          <a:p>
            <a:pPr algn="just"/>
            <a:r>
              <a:rPr lang="es-CO" sz="2400" dirty="0">
                <a:latin typeface="Times New Roman" panose="02020603050405020304" pitchFamily="18" charset="0"/>
                <a:cs typeface="Times New Roman" panose="02020603050405020304" pitchFamily="18" charset="0"/>
              </a:rPr>
              <a:t>El debido proceso es un principio entonces como hemos visto jurídico procesal según el cual toda persona tiene derecho a ciertas garantías mínimas, tendientes a asegurar un resultado justo y equitativo dentro del proceso, y a permitirle tener oportunidad de ser oído y hacer valer sus pretensiones frente al juez.</a:t>
            </a:r>
          </a:p>
          <a:p>
            <a:pPr algn="just"/>
            <a:endParaRPr lang="es-CO" i="1" dirty="0">
              <a:solidFill>
                <a:schemeClr val="tx1"/>
              </a:solidFill>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5617"/>
            <a:ext cx="12192000" cy="3863663"/>
          </a:xfrm>
          <a:prstGeom prst="rect">
            <a:avLst/>
          </a:prstGeom>
        </p:spPr>
      </p:pic>
    </p:spTree>
    <p:extLst>
      <p:ext uri="{BB962C8B-B14F-4D97-AF65-F5344CB8AC3E}">
        <p14:creationId xmlns:p14="http://schemas.microsoft.com/office/powerpoint/2010/main" val="140995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0"/>
                                        <p:tgtEl>
                                          <p:spTgt spid="9"/>
                                        </p:tgtEl>
                                      </p:cBhvr>
                                    </p:animEffect>
                                  </p:childTnLst>
                                </p:cTn>
                              </p:par>
                            </p:childTnLst>
                          </p:cTn>
                        </p:par>
                        <p:par>
                          <p:cTn id="8" fill="hold">
                            <p:stCondLst>
                              <p:cond delay="5000"/>
                            </p:stCondLst>
                            <p:childTnLst>
                              <p:par>
                                <p:cTn id="9" presetID="32" presetClass="emph" presetSubtype="0" fill="hold" nodeType="afterEffect">
                                  <p:stCondLst>
                                    <p:cond delay="0"/>
                                  </p:stCondLst>
                                  <p:childTnLst>
                                    <p:animRot by="120000">
                                      <p:cBhvr>
                                        <p:cTn id="10" dur="500" fill="hold">
                                          <p:stCondLst>
                                            <p:cond delay="0"/>
                                          </p:stCondLst>
                                        </p:cTn>
                                        <p:tgtEl>
                                          <p:spTgt spid="10"/>
                                        </p:tgtEl>
                                        <p:attrNameLst>
                                          <p:attrName>r</p:attrName>
                                        </p:attrNameLst>
                                      </p:cBhvr>
                                    </p:animRot>
                                    <p:animRot by="-240000">
                                      <p:cBhvr>
                                        <p:cTn id="11" dur="1000" fill="hold">
                                          <p:stCondLst>
                                            <p:cond delay="1000"/>
                                          </p:stCondLst>
                                        </p:cTn>
                                        <p:tgtEl>
                                          <p:spTgt spid="10"/>
                                        </p:tgtEl>
                                        <p:attrNameLst>
                                          <p:attrName>r</p:attrName>
                                        </p:attrNameLst>
                                      </p:cBhvr>
                                    </p:animRot>
                                    <p:animRot by="240000">
                                      <p:cBhvr>
                                        <p:cTn id="12" dur="1000" fill="hold">
                                          <p:stCondLst>
                                            <p:cond delay="2000"/>
                                          </p:stCondLst>
                                        </p:cTn>
                                        <p:tgtEl>
                                          <p:spTgt spid="10"/>
                                        </p:tgtEl>
                                        <p:attrNameLst>
                                          <p:attrName>r</p:attrName>
                                        </p:attrNameLst>
                                      </p:cBhvr>
                                    </p:animRot>
                                    <p:animRot by="-240000">
                                      <p:cBhvr>
                                        <p:cTn id="13" dur="1000" fill="hold">
                                          <p:stCondLst>
                                            <p:cond delay="3000"/>
                                          </p:stCondLst>
                                        </p:cTn>
                                        <p:tgtEl>
                                          <p:spTgt spid="10"/>
                                        </p:tgtEl>
                                        <p:attrNameLst>
                                          <p:attrName>r</p:attrName>
                                        </p:attrNameLst>
                                      </p:cBhvr>
                                    </p:animRot>
                                    <p:animRot by="120000">
                                      <p:cBhvr>
                                        <p:cTn id="14" dur="1000" fill="hold">
                                          <p:stCondLst>
                                            <p:cond delay="4000"/>
                                          </p:stCondLst>
                                        </p:cTn>
                                        <p:tgtEl>
                                          <p:spTgt spid="10"/>
                                        </p:tgtEl>
                                        <p:attrNameLst>
                                          <p:attrName>r</p:attrName>
                                        </p:attrNameLst>
                                      </p:cBhvr>
                                    </p:animRot>
                                  </p:childTnLst>
                                </p:cTn>
                              </p:par>
                            </p:childTnLst>
                          </p:cTn>
                        </p:par>
                        <p:par>
                          <p:cTn id="15" fill="hold">
                            <p:stCondLst>
                              <p:cond delay="10000"/>
                            </p:stCondLst>
                            <p:childTnLst>
                              <p:par>
                                <p:cTn id="16" presetID="8" presetClass="emph" presetSubtype="0" fill="hold" grpId="0" nodeType="afterEffect">
                                  <p:stCondLst>
                                    <p:cond delay="250"/>
                                  </p:stCondLst>
                                  <p:childTnLst>
                                    <p:animRot by="21600000">
                                      <p:cBhvr>
                                        <p:cTn id="17" dur="2000" fill="hold"/>
                                        <p:tgtEl>
                                          <p:spTgt spid="3">
                                            <p:bg/>
                                          </p:spTgt>
                                        </p:tgtEl>
                                        <p:attrNameLst>
                                          <p:attrName>r</p:attrName>
                                        </p:attrNameLst>
                                      </p:cBhvr>
                                    </p:animRot>
                                  </p:childTnLst>
                                </p:cTn>
                              </p:par>
                            </p:childTnLst>
                          </p:cTn>
                        </p:par>
                        <p:par>
                          <p:cTn id="18" fill="hold">
                            <p:stCondLst>
                              <p:cond delay="12250"/>
                            </p:stCondLst>
                            <p:childTnLst>
                              <p:par>
                                <p:cTn id="19" presetID="8" presetClass="emph" presetSubtype="0" fill="hold" grpId="0" nodeType="afterEffect">
                                  <p:stCondLst>
                                    <p:cond delay="250"/>
                                  </p:stCondLst>
                                  <p:childTnLst>
                                    <p:animRot by="21600000">
                                      <p:cBhvr>
                                        <p:cTn id="20"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99290"/>
          </a:xfrm>
          <a:prstGeom prst="rect">
            <a:avLst/>
          </a:prstGeom>
        </p:spPr>
      </p:pic>
      <p:sp>
        <p:nvSpPr>
          <p:cNvPr id="2" name="Título 1"/>
          <p:cNvSpPr>
            <a:spLocks noGrp="1"/>
          </p:cNvSpPr>
          <p:nvPr>
            <p:ph type="title"/>
          </p:nvPr>
        </p:nvSpPr>
        <p:spPr>
          <a:xfrm>
            <a:off x="0" y="0"/>
            <a:ext cx="5183187" cy="2057400"/>
          </a:xfrm>
          <a:solidFill>
            <a:schemeClr val="accent3">
              <a:lumMod val="40000"/>
              <a:lumOff val="60000"/>
            </a:schemeClr>
          </a:solidFill>
          <a:scene3d>
            <a:camera prst="perspectiveContrastingRightFacing"/>
            <a:lightRig rig="threePt" dir="t"/>
          </a:scene3d>
        </p:spPr>
        <p:txBody>
          <a:bodyPr/>
          <a:lstStyle/>
          <a:p>
            <a:r>
              <a:rPr lang="es-CO" i="1" dirty="0">
                <a:latin typeface="Times New Roman" panose="02020603050405020304" pitchFamily="18" charset="0"/>
                <a:cs typeface="Times New Roman" panose="02020603050405020304" pitchFamily="18" charset="0"/>
              </a:rPr>
              <a:t>La favorabilidad en la pena</a:t>
            </a:r>
            <a:r>
              <a:rPr lang="es-CO" dirty="0"/>
              <a:t>.</a:t>
            </a:r>
            <a:br>
              <a:rPr lang="es-CO" dirty="0"/>
            </a:br>
            <a:endParaRPr lang="es-CO" dirty="0"/>
          </a:p>
        </p:txBody>
      </p:sp>
      <p:pic>
        <p:nvPicPr>
          <p:cNvPr id="5" name="Marcador de posición de imagen 4"/>
          <p:cNvPicPr>
            <a:picLocks noGrp="1" noChangeAspect="1"/>
          </p:cNvPicPr>
          <p:nvPr>
            <p:ph type="pic" idx="1"/>
          </p:nvPr>
        </p:nvPicPr>
        <p:blipFill>
          <a:blip r:embed="rId3">
            <a:extLst>
              <a:ext uri="{28A0092B-C50C-407E-A947-70E740481C1C}">
                <a14:useLocalDpi xmlns:a14="http://schemas.microsoft.com/office/drawing/2010/main" val="0"/>
              </a:ext>
            </a:extLst>
          </a:blip>
          <a:srcRect t="15123" b="15123"/>
          <a:stretch>
            <a:fillRect/>
          </a:stretch>
        </p:blipFill>
        <p:spPr>
          <a:xfrm>
            <a:off x="6224953" y="0"/>
            <a:ext cx="5977105" cy="7190922"/>
          </a:xfrm>
        </p:spPr>
      </p:pic>
      <p:sp>
        <p:nvSpPr>
          <p:cNvPr id="4" name="Marcador de texto 3"/>
          <p:cNvSpPr>
            <a:spLocks noGrp="1"/>
          </p:cNvSpPr>
          <p:nvPr>
            <p:ph type="body" sz="half" idx="2"/>
          </p:nvPr>
        </p:nvSpPr>
        <p:spPr>
          <a:xfrm>
            <a:off x="-122349" y="2057400"/>
            <a:ext cx="6337244" cy="4800601"/>
          </a:xfrm>
          <a:solidFill>
            <a:schemeClr val="accent3">
              <a:lumMod val="40000"/>
              <a:lumOff val="60000"/>
            </a:schemeClr>
          </a:solidFill>
          <a:scene3d>
            <a:camera prst="isometricOffAxis1Right"/>
            <a:lightRig rig="threePt" dir="t"/>
          </a:scene3d>
        </p:spPr>
        <p:txBody>
          <a:bodyPr>
            <a:normAutofit/>
          </a:bodyPr>
          <a:lstStyle/>
          <a:p>
            <a:pPr algn="just">
              <a:lnSpc>
                <a:spcPct val="150000"/>
              </a:lnSpc>
            </a:pPr>
            <a:endParaRPr lang="es-ES" sz="1800" i="1" dirty="0" smtClean="0">
              <a:latin typeface="Times New Roman" panose="02020603050405020304" pitchFamily="18" charset="0"/>
              <a:cs typeface="Times New Roman" panose="02020603050405020304" pitchFamily="18" charset="0"/>
            </a:endParaRPr>
          </a:p>
          <a:p>
            <a:pPr algn="just">
              <a:lnSpc>
                <a:spcPct val="150000"/>
              </a:lnSpc>
            </a:pPr>
            <a:endParaRPr lang="es-ES" sz="1800" b="1" dirty="0">
              <a:latin typeface="Times New Roman" panose="02020603050405020304" pitchFamily="18" charset="0"/>
              <a:cs typeface="Times New Roman" panose="02020603050405020304" pitchFamily="18" charset="0"/>
            </a:endParaRPr>
          </a:p>
          <a:p>
            <a:pPr algn="just">
              <a:lnSpc>
                <a:spcPct val="150000"/>
              </a:lnSpc>
            </a:pPr>
            <a:r>
              <a:rPr lang="es-ES" sz="2000" b="1" dirty="0" smtClean="0">
                <a:latin typeface="Times New Roman" panose="02020603050405020304" pitchFamily="18" charset="0"/>
                <a:cs typeface="Times New Roman" panose="02020603050405020304" pitchFamily="18" charset="0"/>
              </a:rPr>
              <a:t>En </a:t>
            </a:r>
            <a:r>
              <a:rPr lang="es-ES" sz="2000" b="1" dirty="0">
                <a:latin typeface="Times New Roman" panose="02020603050405020304" pitchFamily="18" charset="0"/>
                <a:cs typeface="Times New Roman" panose="02020603050405020304" pitchFamily="18" charset="0"/>
              </a:rPr>
              <a:t>la definición más sencilla, podemos decir que el principio de favorabilidad consiste en que los ciudadanos, y en el caso que nos ocupa, los contribuyentes del impuesto sobre la renta, podrán aplicar preferentemente las normas más favorables para sus intereses, aunque esta norma sea posterior a la restrictiva o desfavorable.</a:t>
            </a:r>
            <a:endParaRPr lang="es-CO"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777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anim calcmode="lin" valueType="num">
                                      <p:cBhvr>
                                        <p:cTn id="8" dur="5000" fill="hold"/>
                                        <p:tgtEl>
                                          <p:spTgt spid="2"/>
                                        </p:tgtEl>
                                        <p:attrNameLst>
                                          <p:attrName>ppt_w</p:attrName>
                                        </p:attrNameLst>
                                      </p:cBhvr>
                                      <p:tavLst>
                                        <p:tav tm="0" fmla="#ppt_w*sin(2.5*pi*$)">
                                          <p:val>
                                            <p:fltVal val="0"/>
                                          </p:val>
                                        </p:tav>
                                        <p:tav tm="100000">
                                          <p:val>
                                            <p:fltVal val="1"/>
                                          </p:val>
                                        </p:tav>
                                      </p:tavLst>
                                    </p:anim>
                                    <p:anim calcmode="lin" valueType="num">
                                      <p:cBhvr>
                                        <p:cTn id="9" dur="5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5000"/>
                            </p:stCondLst>
                            <p:childTnLst>
                              <p:par>
                                <p:cTn id="11" presetID="4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0"/>
                                        <p:tgtEl>
                                          <p:spTgt spid="5"/>
                                        </p:tgtEl>
                                      </p:cBhvr>
                                    </p:animEffect>
                                    <p:anim calcmode="lin" valueType="num">
                                      <p:cBhvr>
                                        <p:cTn id="14" dur="5000" fill="hold"/>
                                        <p:tgtEl>
                                          <p:spTgt spid="5"/>
                                        </p:tgtEl>
                                        <p:attrNameLst>
                                          <p:attrName>ppt_w</p:attrName>
                                        </p:attrNameLst>
                                      </p:cBhvr>
                                      <p:tavLst>
                                        <p:tav tm="0" fmla="#ppt_w*sin(2.5*pi*$)">
                                          <p:val>
                                            <p:fltVal val="0"/>
                                          </p:val>
                                        </p:tav>
                                        <p:tav tm="100000">
                                          <p:val>
                                            <p:fltVal val="1"/>
                                          </p:val>
                                        </p:tav>
                                      </p:tavLst>
                                    </p:anim>
                                    <p:anim calcmode="lin" valueType="num">
                                      <p:cBhvr>
                                        <p:cTn id="15" dur="5000" fill="hold"/>
                                        <p:tgtEl>
                                          <p:spTgt spid="5"/>
                                        </p:tgtEl>
                                        <p:attrNameLst>
                                          <p:attrName>ppt_h</p:attrName>
                                        </p:attrNameLst>
                                      </p:cBhvr>
                                      <p:tavLst>
                                        <p:tav tm="0">
                                          <p:val>
                                            <p:strVal val="#ppt_h"/>
                                          </p:val>
                                        </p:tav>
                                        <p:tav tm="100000">
                                          <p:val>
                                            <p:strVal val="#ppt_h"/>
                                          </p:val>
                                        </p:tav>
                                      </p:tavLst>
                                    </p:anim>
                                  </p:childTnLst>
                                </p:cTn>
                              </p:par>
                            </p:childTnLst>
                          </p:cTn>
                        </p:par>
                        <p:par>
                          <p:cTn id="16" fill="hold">
                            <p:stCondLst>
                              <p:cond delay="10000"/>
                            </p:stCondLst>
                            <p:childTnLst>
                              <p:par>
                                <p:cTn id="17" presetID="6" presetClass="path" presetSubtype="0" accel="50000" decel="50000" fill="hold" grpId="0" nodeType="afterEffect">
                                  <p:stCondLst>
                                    <p:cond delay="0"/>
                                  </p:stCondLst>
                                  <p:childTnLst>
                                    <p:animMotion origin="layout" path="M 0 0 C -0.014 -0.005 -0.029 -0.009 -0.044 -0.009 C -0.114 -0.009 -0.169 0.048 -0.169 0.117 C -0.169 0.185 -0.114 0.241 -0.044 0.241 C -0.029 0.241 -0.014 0.238 0 0.233 C -0.047 0.215 -0.08 0.17 -0.08 0.117 C -0.08 0.063 -0.047 0.018 0 0 Z" pathEditMode="relative" ptsTypes="">
                                      <p:cBhvr>
                                        <p:cTn id="18" dur="5000" fill="hold"/>
                                        <p:tgtEl>
                                          <p:spTgt spid="4">
                                            <p:bg/>
                                          </p:spTgt>
                                        </p:tgtEl>
                                        <p:attrNameLst>
                                          <p:attrName>ppt_x</p:attrName>
                                          <p:attrName>ppt_y</p:attrName>
                                        </p:attrNameLst>
                                      </p:cBhvr>
                                    </p:animMotion>
                                  </p:childTnLst>
                                </p:cTn>
                              </p:par>
                            </p:childTnLst>
                          </p:cTn>
                        </p:par>
                        <p:par>
                          <p:cTn id="19" fill="hold">
                            <p:stCondLst>
                              <p:cond delay="15000"/>
                            </p:stCondLst>
                            <p:childTnLst>
                              <p:par>
                                <p:cTn id="20" presetID="6" presetClass="path" presetSubtype="0" accel="50000" decel="50000" fill="hold" grpId="0" nodeType="afterEffect">
                                  <p:stCondLst>
                                    <p:cond delay="0"/>
                                  </p:stCondLst>
                                  <p:childTnLst>
                                    <p:animMotion origin="layout" path="M 0 0 C -0.014 -0.005 -0.029 -0.009 -0.044 -0.009 C -0.114 -0.009 -0.169 0.048 -0.169 0.117 C -0.169 0.185 -0.114 0.241 -0.044 0.241 C -0.029 0.241 -0.014 0.238 0 0.233 C -0.047 0.215 -0.08 0.17 -0.08 0.117 C -0.08 0.063 -0.047 0.018 0 0 Z" pathEditMode="relative" ptsTypes="">
                                      <p:cBhvr>
                                        <p:cTn id="21" dur="5000" fill="hold"/>
                                        <p:tgtEl>
                                          <p:spTgt spid="4">
                                            <p:txEl>
                                              <p:pRg st="2" end="2"/>
                                            </p:txEl>
                                          </p:spTgt>
                                        </p:tgtEl>
                                        <p:attrNameLst>
                                          <p:attrName>ppt_x</p:attrName>
                                          <p:attrName>ppt_y</p:attrName>
                                        </p:attrNameLst>
                                      </p:cBhvr>
                                    </p:animMotion>
                                  </p:childTnLst>
                                </p:cTn>
                              </p:par>
                            </p:childTnLst>
                          </p:cTn>
                        </p:par>
                        <p:par>
                          <p:cTn id="22" fill="hold">
                            <p:stCondLst>
                              <p:cond delay="20000"/>
                            </p:stCondLst>
                            <p:childTnLst>
                              <p:par>
                                <p:cTn id="23" presetID="31"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0" fill="hold"/>
                                        <p:tgtEl>
                                          <p:spTgt spid="6"/>
                                        </p:tgtEl>
                                        <p:attrNameLst>
                                          <p:attrName>ppt_w</p:attrName>
                                        </p:attrNameLst>
                                      </p:cBhvr>
                                      <p:tavLst>
                                        <p:tav tm="0">
                                          <p:val>
                                            <p:fltVal val="0"/>
                                          </p:val>
                                        </p:tav>
                                        <p:tav tm="100000">
                                          <p:val>
                                            <p:strVal val="#ppt_w"/>
                                          </p:val>
                                        </p:tav>
                                      </p:tavLst>
                                    </p:anim>
                                    <p:anim calcmode="lin" valueType="num">
                                      <p:cBhvr>
                                        <p:cTn id="26" dur="5000" fill="hold"/>
                                        <p:tgtEl>
                                          <p:spTgt spid="6"/>
                                        </p:tgtEl>
                                        <p:attrNameLst>
                                          <p:attrName>ppt_h</p:attrName>
                                        </p:attrNameLst>
                                      </p:cBhvr>
                                      <p:tavLst>
                                        <p:tav tm="0">
                                          <p:val>
                                            <p:fltVal val="0"/>
                                          </p:val>
                                        </p:tav>
                                        <p:tav tm="100000">
                                          <p:val>
                                            <p:strVal val="#ppt_h"/>
                                          </p:val>
                                        </p:tav>
                                      </p:tavLst>
                                    </p:anim>
                                    <p:anim calcmode="lin" valueType="num">
                                      <p:cBhvr>
                                        <p:cTn id="27" dur="5000" fill="hold"/>
                                        <p:tgtEl>
                                          <p:spTgt spid="6"/>
                                        </p:tgtEl>
                                        <p:attrNameLst>
                                          <p:attrName>style.rotation</p:attrName>
                                        </p:attrNameLst>
                                      </p:cBhvr>
                                      <p:tavLst>
                                        <p:tav tm="0">
                                          <p:val>
                                            <p:fltVal val="90"/>
                                          </p:val>
                                        </p:tav>
                                        <p:tav tm="100000">
                                          <p:val>
                                            <p:fltVal val="0"/>
                                          </p:val>
                                        </p:tav>
                                      </p:tavLst>
                                    </p:anim>
                                    <p:animEffect transition="in" filter="fade">
                                      <p:cBhvr>
                                        <p:cTn id="28"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0783"/>
            <a:ext cx="12192000" cy="7203989"/>
          </a:xfrm>
          <a:prstGeom prst="rect">
            <a:avLst/>
          </a:prstGeom>
        </p:spPr>
      </p:pic>
      <p:sp>
        <p:nvSpPr>
          <p:cNvPr id="2" name="Título 1"/>
          <p:cNvSpPr>
            <a:spLocks noGrp="1"/>
          </p:cNvSpPr>
          <p:nvPr>
            <p:ph type="title"/>
          </p:nvPr>
        </p:nvSpPr>
        <p:spPr>
          <a:xfrm>
            <a:off x="2148860" y="172995"/>
            <a:ext cx="6956855" cy="1050324"/>
          </a:xfrm>
        </p:spPr>
        <p:txBody>
          <a:bodyPr>
            <a:normAutofit fontScale="90000"/>
          </a:bodyPr>
          <a:lstStyle/>
          <a:p>
            <a:pPr algn="ctr"/>
            <a:r>
              <a:rPr lang="es-CO" i="1" dirty="0">
                <a:latin typeface="Times New Roman" panose="02020603050405020304" pitchFamily="18" charset="0"/>
                <a:cs typeface="Times New Roman" panose="02020603050405020304" pitchFamily="18" charset="0"/>
              </a:rPr>
              <a:t>Derecho a la defensa</a:t>
            </a:r>
            <a:r>
              <a:rPr lang="es-CO" dirty="0"/>
              <a:t>.</a:t>
            </a:r>
            <a:br>
              <a:rPr lang="es-CO" dirty="0"/>
            </a:br>
            <a:endParaRPr lang="es-CO" dirty="0"/>
          </a:p>
        </p:txBody>
      </p:sp>
      <p:sp>
        <p:nvSpPr>
          <p:cNvPr id="8" name="Rectángulo 7"/>
          <p:cNvSpPr/>
          <p:nvPr/>
        </p:nvSpPr>
        <p:spPr>
          <a:xfrm>
            <a:off x="7335795" y="1223319"/>
            <a:ext cx="4856205" cy="56346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lnSpc>
                <a:spcPct val="170000"/>
              </a:lnSpc>
            </a:pPr>
            <a:r>
              <a:rPr lang="es-CO" sz="1100" b="1" i="1" dirty="0">
                <a:solidFill>
                  <a:schemeClr val="tx1"/>
                </a:solidFill>
                <a:latin typeface="Times New Roman" panose="02020603050405020304" pitchFamily="18" charset="0"/>
                <a:cs typeface="Times New Roman" panose="02020603050405020304" pitchFamily="18" charset="0"/>
              </a:rPr>
              <a:t>Derecho a ser oído</a:t>
            </a:r>
          </a:p>
          <a:p>
            <a:pPr algn="just">
              <a:lnSpc>
                <a:spcPct val="170000"/>
              </a:lnSpc>
            </a:pPr>
            <a:r>
              <a:rPr lang="es-CO" sz="1100" b="1" i="1" dirty="0">
                <a:solidFill>
                  <a:schemeClr val="tx1"/>
                </a:solidFill>
                <a:latin typeface="Times New Roman" panose="02020603050405020304" pitchFamily="18" charset="0"/>
                <a:cs typeface="Times New Roman" panose="02020603050405020304" pitchFamily="18" charset="0"/>
              </a:rPr>
              <a:t>Derecho a hacer valer las propias razones y argumentos</a:t>
            </a:r>
          </a:p>
          <a:p>
            <a:pPr algn="just">
              <a:lnSpc>
                <a:spcPct val="170000"/>
              </a:lnSpc>
            </a:pPr>
            <a:r>
              <a:rPr lang="es-CO" sz="1100" b="1" i="1" dirty="0">
                <a:solidFill>
                  <a:schemeClr val="tx1"/>
                </a:solidFill>
                <a:latin typeface="Times New Roman" panose="02020603050405020304" pitchFamily="18" charset="0"/>
                <a:cs typeface="Times New Roman" panose="02020603050405020304" pitchFamily="18" charset="0"/>
              </a:rPr>
              <a:t>Derecho a controvertir</a:t>
            </a:r>
          </a:p>
          <a:p>
            <a:pPr algn="just">
              <a:lnSpc>
                <a:spcPct val="170000"/>
              </a:lnSpc>
            </a:pPr>
            <a:r>
              <a:rPr lang="es-CO" sz="1100" b="1" i="1" dirty="0">
                <a:solidFill>
                  <a:schemeClr val="tx1"/>
                </a:solidFill>
                <a:latin typeface="Times New Roman" panose="02020603050405020304" pitchFamily="18" charset="0"/>
                <a:cs typeface="Times New Roman" panose="02020603050405020304" pitchFamily="18" charset="0"/>
              </a:rPr>
              <a:t>Derechos a contradecir</a:t>
            </a:r>
          </a:p>
          <a:p>
            <a:pPr algn="just">
              <a:lnSpc>
                <a:spcPct val="170000"/>
              </a:lnSpc>
            </a:pPr>
            <a:r>
              <a:rPr lang="es-CO" sz="1100" b="1" i="1" dirty="0">
                <a:solidFill>
                  <a:schemeClr val="tx1"/>
                </a:solidFill>
                <a:latin typeface="Times New Roman" panose="02020603050405020304" pitchFamily="18" charset="0"/>
                <a:cs typeface="Times New Roman" panose="02020603050405020304" pitchFamily="18" charset="0"/>
              </a:rPr>
              <a:t>Derechos a objetar pruebas que lo perjudiquen</a:t>
            </a:r>
          </a:p>
          <a:p>
            <a:pPr algn="just">
              <a:lnSpc>
                <a:spcPct val="170000"/>
              </a:lnSpc>
            </a:pPr>
            <a:r>
              <a:rPr lang="es-CO" sz="1100" b="1" i="1" dirty="0">
                <a:solidFill>
                  <a:schemeClr val="tx1"/>
                </a:solidFill>
                <a:latin typeface="Times New Roman" panose="02020603050405020304" pitchFamily="18" charset="0"/>
                <a:cs typeface="Times New Roman" panose="02020603050405020304" pitchFamily="18" charset="0"/>
              </a:rPr>
              <a:t>Derecho a solicitar la práctica de pruebas que estime favorables en el proceso que se lleva en su contra.</a:t>
            </a:r>
          </a:p>
          <a:p>
            <a:pPr algn="just">
              <a:lnSpc>
                <a:spcPct val="170000"/>
              </a:lnSpc>
            </a:pPr>
            <a:r>
              <a:rPr lang="es-CO" sz="1100" b="1" i="1" dirty="0">
                <a:solidFill>
                  <a:schemeClr val="tx1"/>
                </a:solidFill>
                <a:latin typeface="Times New Roman" panose="02020603050405020304" pitchFamily="18" charset="0"/>
                <a:cs typeface="Times New Roman" panose="02020603050405020304" pitchFamily="18" charset="0"/>
              </a:rPr>
              <a:t>Hacer uso de los diferentes recursos legales que la ley otorga, de acuerdo al proceso que se trate. Tales como reposición, apelación, casación, queja, revisión, etc.</a:t>
            </a:r>
          </a:p>
          <a:p>
            <a:pPr algn="just">
              <a:lnSpc>
                <a:spcPct val="170000"/>
              </a:lnSpc>
            </a:pPr>
            <a:r>
              <a:rPr lang="es-CO" sz="1100" b="1" i="1" dirty="0">
                <a:solidFill>
                  <a:schemeClr val="tx1"/>
                </a:solidFill>
                <a:latin typeface="Times New Roman" panose="02020603050405020304" pitchFamily="18" charset="0"/>
                <a:cs typeface="Times New Roman" panose="02020603050405020304" pitchFamily="18" charset="0"/>
              </a:rPr>
              <a:t>Derechos a la asistencia de un abogado, de libre elección. En caso de no contar con los recursos económicos necesarios para sufragar los gastos del abogado, el Estado debe asignarle uno de oficio; quien deberá asistirlo durante la investigación y el juzgamiento. Pues en la mayoría de los casos, quienes están siendo investigados no cuentan con los conocimientos suficientes frente a los términos, procedimientos y opciones que más pueden beneficiarse y cómo ejercer una adecuada defensa frente a las pretensiones de quien se encuentra demandándolo o denunciándolo.</a:t>
            </a:r>
            <a:endParaRPr lang="es-CO" sz="1100" i="1" dirty="0">
              <a:solidFill>
                <a:schemeClr val="tx1"/>
              </a:solidFill>
            </a:endParaRPr>
          </a:p>
        </p:txBody>
      </p:sp>
    </p:spTree>
    <p:extLst>
      <p:ext uri="{BB962C8B-B14F-4D97-AF65-F5344CB8AC3E}">
        <p14:creationId xmlns:p14="http://schemas.microsoft.com/office/powerpoint/2010/main" val="64010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nodeType="afterEffect">
                                  <p:stCondLst>
                                    <p:cond delay="0"/>
                                  </p:stCondLst>
                                  <p:childTnLst>
                                    <p:animMotion origin="layout" path="M 0 4.81481E-6 C 0.06901 4.81481E-6 0.125 0.05601 0.125 0.125 C 0.125 0.19398 0.06901 0.25 0 0.25 C -0.06901 0.25 -0.125 0.19398 -0.125 0.125 C -0.125 0.05601 -0.06901 4.81481E-6 0 4.81481E-6 Z " pathEditMode="relative" rAng="0" ptsTypes="AAAAA">
                                      <p:cBhvr>
                                        <p:cTn id="6" dur="5000" fill="hold"/>
                                        <p:tgtEl>
                                          <p:spTgt spid="7"/>
                                        </p:tgtEl>
                                        <p:attrNameLst>
                                          <p:attrName>ppt_x</p:attrName>
                                          <p:attrName>ppt_y</p:attrName>
                                        </p:attrNameLst>
                                      </p:cBhvr>
                                      <p:rCtr x="0" y="12500"/>
                                    </p:animMotion>
                                  </p:childTnLst>
                                </p:cTn>
                              </p:par>
                            </p:childTnLst>
                          </p:cTn>
                        </p:par>
                        <p:par>
                          <p:cTn id="7" fill="hold">
                            <p:stCondLst>
                              <p:cond delay="5000"/>
                            </p:stCondLst>
                            <p:childTnLst>
                              <p:par>
                                <p:cTn id="8" presetID="45"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0"/>
                                        <p:tgtEl>
                                          <p:spTgt spid="2"/>
                                        </p:tgtEl>
                                      </p:cBhvr>
                                    </p:animEffect>
                                    <p:anim calcmode="lin" valueType="num">
                                      <p:cBhvr>
                                        <p:cTn id="11" dur="5000" fill="hold"/>
                                        <p:tgtEl>
                                          <p:spTgt spid="2"/>
                                        </p:tgtEl>
                                        <p:attrNameLst>
                                          <p:attrName>ppt_w</p:attrName>
                                        </p:attrNameLst>
                                      </p:cBhvr>
                                      <p:tavLst>
                                        <p:tav tm="0" fmla="#ppt_w*sin(2.5*pi*$)">
                                          <p:val>
                                            <p:fltVal val="0"/>
                                          </p:val>
                                        </p:tav>
                                        <p:tav tm="100000">
                                          <p:val>
                                            <p:fltVal val="1"/>
                                          </p:val>
                                        </p:tav>
                                      </p:tavLst>
                                    </p:anim>
                                    <p:anim calcmode="lin" valueType="num">
                                      <p:cBhvr>
                                        <p:cTn id="12" dur="5000" fill="hold"/>
                                        <p:tgtEl>
                                          <p:spTgt spid="2"/>
                                        </p:tgtEl>
                                        <p:attrNameLst>
                                          <p:attrName>ppt_h</p:attrName>
                                        </p:attrNameLst>
                                      </p:cBhvr>
                                      <p:tavLst>
                                        <p:tav tm="0">
                                          <p:val>
                                            <p:strVal val="#ppt_h"/>
                                          </p:val>
                                        </p:tav>
                                        <p:tav tm="100000">
                                          <p:val>
                                            <p:strVal val="#ppt_h"/>
                                          </p:val>
                                        </p:tav>
                                      </p:tavLst>
                                    </p:anim>
                                  </p:childTnLst>
                                </p:cTn>
                              </p:par>
                            </p:childTnLst>
                          </p:cTn>
                        </p:par>
                        <p:par>
                          <p:cTn id="13" fill="hold">
                            <p:stCondLst>
                              <p:cond delay="10000"/>
                            </p:stCondLst>
                            <p:childTnLst>
                              <p:par>
                                <p:cTn id="14" presetID="34" presetClass="emph" presetSubtype="0" fill="hold" grpId="0" nodeType="afterEffect">
                                  <p:stCondLst>
                                    <p:cond delay="0"/>
                                  </p:stCondLst>
                                  <p:iterate type="lt">
                                    <p:tmPct val="10000"/>
                                  </p:iterate>
                                  <p:childTnLst>
                                    <p:animMotion origin="layout" path="M 0.0 0.0 L 0.0 -0.07213" pathEditMode="relative" ptsTypes="">
                                      <p:cBhvr>
                                        <p:cTn id="15" dur="250" accel="50000" decel="50000" autoRev="1" fill="hold">
                                          <p:stCondLst>
                                            <p:cond delay="0"/>
                                          </p:stCondLst>
                                        </p:cTn>
                                        <p:tgtEl>
                                          <p:spTgt spid="8"/>
                                        </p:tgtEl>
                                        <p:attrNameLst>
                                          <p:attrName>ppt_x</p:attrName>
                                          <p:attrName>ppt_y</p:attrName>
                                        </p:attrNameLst>
                                      </p:cBhvr>
                                    </p:animMotion>
                                    <p:animRot by="1500000">
                                      <p:cBhvr>
                                        <p:cTn id="16" dur="125" fill="hold">
                                          <p:stCondLst>
                                            <p:cond delay="0"/>
                                          </p:stCondLst>
                                        </p:cTn>
                                        <p:tgtEl>
                                          <p:spTgt spid="8"/>
                                        </p:tgtEl>
                                        <p:attrNameLst>
                                          <p:attrName>r</p:attrName>
                                        </p:attrNameLst>
                                      </p:cBhvr>
                                    </p:animRot>
                                    <p:animRot by="-1500000">
                                      <p:cBhvr>
                                        <p:cTn id="17" dur="125" fill="hold">
                                          <p:stCondLst>
                                            <p:cond delay="125"/>
                                          </p:stCondLst>
                                        </p:cTn>
                                        <p:tgtEl>
                                          <p:spTgt spid="8"/>
                                        </p:tgtEl>
                                        <p:attrNameLst>
                                          <p:attrName>r</p:attrName>
                                        </p:attrNameLst>
                                      </p:cBhvr>
                                    </p:animRot>
                                    <p:animRot by="-1500000">
                                      <p:cBhvr>
                                        <p:cTn id="18" dur="125" fill="hold">
                                          <p:stCondLst>
                                            <p:cond delay="250"/>
                                          </p:stCondLst>
                                        </p:cTn>
                                        <p:tgtEl>
                                          <p:spTgt spid="8"/>
                                        </p:tgtEl>
                                        <p:attrNameLst>
                                          <p:attrName>r</p:attrName>
                                        </p:attrNameLst>
                                      </p:cBhvr>
                                    </p:animRot>
                                    <p:animRot by="1500000">
                                      <p:cBhvr>
                                        <p:cTn id="19"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9844"/>
            <a:ext cx="12192000" cy="7797113"/>
          </a:xfrm>
          <a:prstGeom prst="rect">
            <a:avLst/>
          </a:prstGeom>
        </p:spPr>
      </p:pic>
      <p:sp>
        <p:nvSpPr>
          <p:cNvPr id="2" name="Título 1"/>
          <p:cNvSpPr>
            <a:spLocks noGrp="1"/>
          </p:cNvSpPr>
          <p:nvPr>
            <p:ph type="title"/>
          </p:nvPr>
        </p:nvSpPr>
        <p:spPr>
          <a:xfrm>
            <a:off x="2615582" y="415743"/>
            <a:ext cx="5519523" cy="1460221"/>
          </a:xfrm>
        </p:spPr>
        <p:txBody>
          <a:bodyPr>
            <a:normAutofit fontScale="90000"/>
          </a:bodyPr>
          <a:lstStyle/>
          <a:p>
            <a:pPr algn="ctr"/>
            <a:r>
              <a:rPr lang="es-CO" i="1" dirty="0">
                <a:latin typeface="Times New Roman" panose="02020603050405020304" pitchFamily="18" charset="0"/>
                <a:cs typeface="Times New Roman" panose="02020603050405020304" pitchFamily="18" charset="0"/>
              </a:rPr>
              <a:t>Presentar </a:t>
            </a:r>
            <a:r>
              <a:rPr lang="es-CO" i="1" dirty="0" smtClean="0">
                <a:latin typeface="Times New Roman" panose="02020603050405020304" pitchFamily="18" charset="0"/>
                <a:cs typeface="Times New Roman" panose="02020603050405020304" pitchFamily="18" charset="0"/>
              </a:rPr>
              <a:t>pruebas</a:t>
            </a:r>
            <a:r>
              <a:rPr lang="es-CO" dirty="0"/>
              <a:t/>
            </a:r>
            <a:br>
              <a:rPr lang="es-CO" dirty="0"/>
            </a:br>
            <a:endParaRPr lang="es-CO" dirty="0"/>
          </a:p>
        </p:txBody>
      </p:sp>
      <p:sp>
        <p:nvSpPr>
          <p:cNvPr id="3" name="Marcador de texto 2"/>
          <p:cNvSpPr>
            <a:spLocks noGrp="1"/>
          </p:cNvSpPr>
          <p:nvPr>
            <p:ph type="body" idx="1"/>
          </p:nvPr>
        </p:nvSpPr>
        <p:spPr>
          <a:xfrm>
            <a:off x="7947727" y="2244685"/>
            <a:ext cx="3942414" cy="4008407"/>
          </a:xfrm>
        </p:spPr>
        <p:style>
          <a:lnRef idx="0">
            <a:scrgbClr r="0" g="0" b="0"/>
          </a:lnRef>
          <a:fillRef idx="1001">
            <a:schemeClr val="lt2"/>
          </a:fillRef>
          <a:effectRef idx="0">
            <a:scrgbClr r="0" g="0" b="0"/>
          </a:effectRef>
          <a:fontRef idx="major"/>
        </p:style>
        <p:txBody>
          <a:bodyPr>
            <a:noAutofit/>
          </a:bodyPr>
          <a:lstStyle/>
          <a:p>
            <a:pPr>
              <a:lnSpc>
                <a:spcPct val="150000"/>
              </a:lnSpc>
            </a:pPr>
            <a:r>
              <a:rPr lang="es-CO" sz="1600" b="1" dirty="0">
                <a:solidFill>
                  <a:schemeClr val="tx1"/>
                </a:solidFill>
                <a:latin typeface="Times New Roman" panose="02020603050405020304" pitchFamily="18" charset="0"/>
                <a:cs typeface="Times New Roman" panose="02020603050405020304" pitchFamily="18" charset="0"/>
              </a:rPr>
              <a:t>La primera audiencia se llama proceso contencioso, después se pasa a la que se denomina audiencia de pruebas, con el fin de recaudar pruebas que ya fueron previamente decretadas en la audiencia, es el momento en que la parte legal tiene contacto con los documentos. Cuando se celebra una audiencia de pruebas no hay lugar para la interrupción pueden transcurrir hasta días consecutivos en la misma, sin excederse de 15 días.</a:t>
            </a:r>
          </a:p>
          <a:p>
            <a:pPr>
              <a:lnSpc>
                <a:spcPct val="150000"/>
              </a:lnSpc>
            </a:pPr>
            <a:endParaRPr lang="es-CO" sz="1600" b="1" i="1" dirty="0">
              <a:ln w="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496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0"/>
                                        <p:tgtEl>
                                          <p:spTgt spid="6"/>
                                        </p:tgtEl>
                                      </p:cBhvr>
                                    </p:animEffect>
                                    <p:anim calcmode="lin" valueType="num">
                                      <p:cBhvr>
                                        <p:cTn id="8" dur="5000" fill="hold"/>
                                        <p:tgtEl>
                                          <p:spTgt spid="6"/>
                                        </p:tgtEl>
                                        <p:attrNameLst>
                                          <p:attrName>ppt_w</p:attrName>
                                        </p:attrNameLst>
                                      </p:cBhvr>
                                      <p:tavLst>
                                        <p:tav tm="0" fmla="#ppt_w*sin(2.5*pi*$)">
                                          <p:val>
                                            <p:fltVal val="0"/>
                                          </p:val>
                                        </p:tav>
                                        <p:tav tm="100000">
                                          <p:val>
                                            <p:fltVal val="1"/>
                                          </p:val>
                                        </p:tav>
                                      </p:tavLst>
                                    </p:anim>
                                    <p:anim calcmode="lin" valueType="num">
                                      <p:cBhvr>
                                        <p:cTn id="9" dur="5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5000"/>
                            </p:stCondLst>
                            <p:childTnLst>
                              <p:par>
                                <p:cTn id="11" presetID="10" presetClass="path" presetSubtype="0" accel="50000" decel="50000" fill="hold" grpId="0" nodeType="afterEffect">
                                  <p:stCondLst>
                                    <p:cond delay="0"/>
                                  </p:stCondLst>
                                  <p:childTnLst>
                                    <p:animMotion origin="layout" path="M 0 0 L 0.073 -0.073 L 0.177 -0.073 L 0.25 0 L 0.25 0.104 L 0.177 0.177 L 0.073 0.177 L 0 0.104 L 0 0 Z" pathEditMode="relative" ptsTypes="">
                                      <p:cBhvr>
                                        <p:cTn id="12" dur="5000" fill="hold"/>
                                        <p:tgtEl>
                                          <p:spTgt spid="2"/>
                                        </p:tgtEl>
                                        <p:attrNameLst>
                                          <p:attrName>ppt_x</p:attrName>
                                          <p:attrName>ppt_y</p:attrName>
                                        </p:attrNameLst>
                                      </p:cBhvr>
                                    </p:animMotion>
                                  </p:childTnLst>
                                </p:cTn>
                              </p:par>
                            </p:childTnLst>
                          </p:cTn>
                        </p:par>
                        <p:par>
                          <p:cTn id="13" fill="hold">
                            <p:stCondLst>
                              <p:cond delay="10000"/>
                            </p:stCondLst>
                            <p:childTnLst>
                              <p:par>
                                <p:cTn id="14" presetID="6" presetClass="path" presetSubtype="0" accel="50000" decel="50000" fill="hold" grpId="0" nodeType="afterEffect">
                                  <p:stCondLst>
                                    <p:cond delay="0"/>
                                  </p:stCondLst>
                                  <p:childTnLst>
                                    <p:animMotion origin="layout" path="M 0 0 C -0.014 -0.005 -0.029 -0.009 -0.044 -0.009 C -0.114 -0.009 -0.169 0.048 -0.169 0.117 C -0.169 0.185 -0.114 0.241 -0.044 0.241 C -0.029 0.241 -0.014 0.238 0 0.233 C -0.047 0.215 -0.08 0.17 -0.08 0.117 C -0.08 0.063 -0.047 0.018 0 0 Z" pathEditMode="relative" ptsTypes="">
                                      <p:cBhvr>
                                        <p:cTn id="15" dur="5000" fill="hold"/>
                                        <p:tgtEl>
                                          <p:spTgt spid="3">
                                            <p:bg/>
                                          </p:spTgt>
                                        </p:tgtEl>
                                        <p:attrNameLst>
                                          <p:attrName>ppt_x</p:attrName>
                                          <p:attrName>ppt_y</p:attrName>
                                        </p:attrNameLst>
                                      </p:cBhvr>
                                    </p:animMotion>
                                  </p:childTnLst>
                                </p:cTn>
                              </p:par>
                            </p:childTnLst>
                          </p:cTn>
                        </p:par>
                        <p:par>
                          <p:cTn id="16" fill="hold">
                            <p:stCondLst>
                              <p:cond delay="15000"/>
                            </p:stCondLst>
                            <p:childTnLst>
                              <p:par>
                                <p:cTn id="17" presetID="6" presetClass="path" presetSubtype="0" accel="50000" decel="50000" fill="hold" grpId="0" nodeType="afterEffect">
                                  <p:stCondLst>
                                    <p:cond delay="0"/>
                                  </p:stCondLst>
                                  <p:childTnLst>
                                    <p:animMotion origin="layout" path="M 0 0 C -0.014 -0.005 -0.029 -0.009 -0.044 -0.009 C -0.114 -0.009 -0.169 0.048 -0.169 0.117 C -0.169 0.185 -0.114 0.241 -0.044 0.241 C -0.029 0.241 -0.014 0.238 0 0.233 C -0.047 0.215 -0.08 0.17 -0.08 0.117 C -0.08 0.063 -0.047 0.018 0 0 Z" pathEditMode="relative" ptsTypes="">
                                      <p:cBhvr>
                                        <p:cTn id="18" dur="5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36059"/>
          </a:xfrm>
          <a:prstGeom prst="rect">
            <a:avLst/>
          </a:prstGeom>
        </p:spPr>
      </p:pic>
      <p:sp>
        <p:nvSpPr>
          <p:cNvPr id="4" name="Rectángulo 3"/>
          <p:cNvSpPr/>
          <p:nvPr/>
        </p:nvSpPr>
        <p:spPr>
          <a:xfrm>
            <a:off x="1198605" y="1198605"/>
            <a:ext cx="9292281" cy="4609071"/>
          </a:xfrm>
          <a:prstGeom prst="rect">
            <a:avLst/>
          </a:prstGeom>
        </p:spPr>
        <p:style>
          <a:lnRef idx="1">
            <a:schemeClr val="accent1"/>
          </a:lnRef>
          <a:fillRef idx="1002">
            <a:schemeClr val="lt2"/>
          </a:fillRef>
          <a:effectRef idx="1">
            <a:schemeClr val="accent1"/>
          </a:effectRef>
          <a:fontRef idx="minor">
            <a:schemeClr val="dk1"/>
          </a:fontRef>
        </p:style>
        <p:txBody>
          <a:bodyPr rtlCol="0" anchor="ctr"/>
          <a:lstStyle/>
          <a:p>
            <a:pPr algn="just">
              <a:lnSpc>
                <a:spcPct val="150000"/>
              </a:lnSpc>
            </a:pPr>
            <a:r>
              <a:rPr lang="es-CO" sz="2400" i="1" dirty="0">
                <a:latin typeface="Times New Roman" panose="02020603050405020304" pitchFamily="18" charset="0"/>
                <a:cs typeface="Times New Roman" panose="02020603050405020304" pitchFamily="18" charset="0"/>
              </a:rPr>
              <a:t>El debido proceso en las actuaciones administrativas cuya finalidad de un sistema de garantías es proteger los derechos de los ciudadanos frete a las actuaciones del estado, se limita más que todo a tomar decisiones justas conforme a su materia. Este contiene garantías y se trata de un derecho fundamental reconocido en el derecho colombiano.</a:t>
            </a:r>
          </a:p>
          <a:p>
            <a:pPr algn="just">
              <a:lnSpc>
                <a:spcPct val="150000"/>
              </a:lnSpc>
            </a:pPr>
            <a:endParaRPr lang="es-CO"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239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path" presetSubtype="0" accel="50000" decel="50000" fill="hold" nodeType="afterEffect">
                                  <p:stCondLst>
                                    <p:cond delay="0"/>
                                  </p:stCondLst>
                                  <p:childTnLst>
                                    <p:animMotion origin="layout" path="M 0 0 C -0.014 -0.005 -0.029 -0.009 -0.044 -0.009 C -0.114 -0.009 -0.169 0.048 -0.169 0.117 C -0.169 0.185 -0.114 0.241 -0.044 0.241 C -0.029 0.241 -0.014 0.238 0 0.233 C -0.047 0.215 -0.08 0.17 -0.08 0.117 C -0.08 0.063 -0.047 0.018 0 0 Z" pathEditMode="relative" ptsTypes="">
                                      <p:cBhvr>
                                        <p:cTn id="6" dur="5000" fill="hold"/>
                                        <p:tgtEl>
                                          <p:spTgt spid="5"/>
                                        </p:tgtEl>
                                        <p:attrNameLst>
                                          <p:attrName>ppt_x</p:attrName>
                                          <p:attrName>ppt_y</p:attrName>
                                        </p:attrNameLst>
                                      </p:cBhvr>
                                    </p:animMotion>
                                  </p:childTnLst>
                                </p:cTn>
                              </p:par>
                            </p:childTnLst>
                          </p:cTn>
                        </p:par>
                        <p:par>
                          <p:cTn id="7" fill="hold">
                            <p:stCondLst>
                              <p:cond delay="5000"/>
                            </p:stCondLst>
                            <p:childTnLst>
                              <p:par>
                                <p:cTn id="8" presetID="26"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1450">
                                          <p:stCondLst>
                                            <p:cond delay="0"/>
                                          </p:stCondLst>
                                        </p:cTn>
                                        <p:tgtEl>
                                          <p:spTgt spid="4"/>
                                        </p:tgtEl>
                                      </p:cBhvr>
                                    </p:animEffect>
                                    <p:anim calcmode="lin" valueType="num">
                                      <p:cBhvr>
                                        <p:cTn id="11" dur="4555"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2" dur="1660"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3" dur="1660" tmFilter="0, 0; 0.125,0.2665; 0.25,0.4; 0.375,0.465; 0.5,0.5;  0.625,0.535; 0.75,0.6; 0.875,0.7335; 1,1">
                                          <p:stCondLst>
                                            <p:cond delay="1660"/>
                                          </p:stCondLst>
                                        </p:cTn>
                                        <p:tgtEl>
                                          <p:spTgt spid="4"/>
                                        </p:tgtEl>
                                        <p:attrNameLst>
                                          <p:attrName>ppt_y</p:attrName>
                                        </p:attrNameLst>
                                      </p:cBhvr>
                                      <p:tavLst>
                                        <p:tav tm="0" fmla="#ppt_y-sin(pi*$)/9">
                                          <p:val>
                                            <p:fltVal val="0"/>
                                          </p:val>
                                        </p:tav>
                                        <p:tav tm="100000">
                                          <p:val>
                                            <p:fltVal val="1"/>
                                          </p:val>
                                        </p:tav>
                                      </p:tavLst>
                                    </p:anim>
                                    <p:anim calcmode="lin" valueType="num">
                                      <p:cBhvr>
                                        <p:cTn id="14" dur="830" tmFilter="0, 0; 0.125,0.2665; 0.25,0.4; 0.375,0.465; 0.5,0.5;  0.625,0.535; 0.75,0.6; 0.875,0.7335; 1,1">
                                          <p:stCondLst>
                                            <p:cond delay="3310"/>
                                          </p:stCondLst>
                                        </p:cTn>
                                        <p:tgtEl>
                                          <p:spTgt spid="4"/>
                                        </p:tgtEl>
                                        <p:attrNameLst>
                                          <p:attrName>ppt_y</p:attrName>
                                        </p:attrNameLst>
                                      </p:cBhvr>
                                      <p:tavLst>
                                        <p:tav tm="0" fmla="#ppt_y-sin(pi*$)/27">
                                          <p:val>
                                            <p:fltVal val="0"/>
                                          </p:val>
                                        </p:tav>
                                        <p:tav tm="100000">
                                          <p:val>
                                            <p:fltVal val="1"/>
                                          </p:val>
                                        </p:tav>
                                      </p:tavLst>
                                    </p:anim>
                                    <p:anim calcmode="lin" valueType="num">
                                      <p:cBhvr>
                                        <p:cTn id="15" dur="410" tmFilter="0, 0; 0.125,0.2665; 0.25,0.4; 0.375,0.465; 0.5,0.5;  0.625,0.535; 0.75,0.6; 0.875,0.7335; 1,1">
                                          <p:stCondLst>
                                            <p:cond delay="4140"/>
                                          </p:stCondLst>
                                        </p:cTn>
                                        <p:tgtEl>
                                          <p:spTgt spid="4"/>
                                        </p:tgtEl>
                                        <p:attrNameLst>
                                          <p:attrName>ppt_y</p:attrName>
                                        </p:attrNameLst>
                                      </p:cBhvr>
                                      <p:tavLst>
                                        <p:tav tm="0" fmla="#ppt_y-sin(pi*$)/81">
                                          <p:val>
                                            <p:fltVal val="0"/>
                                          </p:val>
                                        </p:tav>
                                        <p:tav tm="100000">
                                          <p:val>
                                            <p:fltVal val="1"/>
                                          </p:val>
                                        </p:tav>
                                      </p:tavLst>
                                    </p:anim>
                                    <p:animScale>
                                      <p:cBhvr>
                                        <p:cTn id="16" dur="65">
                                          <p:stCondLst>
                                            <p:cond delay="1625"/>
                                          </p:stCondLst>
                                        </p:cTn>
                                        <p:tgtEl>
                                          <p:spTgt spid="4"/>
                                        </p:tgtEl>
                                      </p:cBhvr>
                                      <p:to x="100000" y="60000"/>
                                    </p:animScale>
                                    <p:animScale>
                                      <p:cBhvr>
                                        <p:cTn id="17" dur="415" decel="50000">
                                          <p:stCondLst>
                                            <p:cond delay="1690"/>
                                          </p:stCondLst>
                                        </p:cTn>
                                        <p:tgtEl>
                                          <p:spTgt spid="4"/>
                                        </p:tgtEl>
                                      </p:cBhvr>
                                      <p:to x="100000" y="100000"/>
                                    </p:animScale>
                                    <p:animScale>
                                      <p:cBhvr>
                                        <p:cTn id="18" dur="65">
                                          <p:stCondLst>
                                            <p:cond delay="3280"/>
                                          </p:stCondLst>
                                        </p:cTn>
                                        <p:tgtEl>
                                          <p:spTgt spid="4"/>
                                        </p:tgtEl>
                                      </p:cBhvr>
                                      <p:to x="100000" y="80000"/>
                                    </p:animScale>
                                    <p:animScale>
                                      <p:cBhvr>
                                        <p:cTn id="19" dur="415" decel="50000">
                                          <p:stCondLst>
                                            <p:cond delay="3345"/>
                                          </p:stCondLst>
                                        </p:cTn>
                                        <p:tgtEl>
                                          <p:spTgt spid="4"/>
                                        </p:tgtEl>
                                      </p:cBhvr>
                                      <p:to x="100000" y="100000"/>
                                    </p:animScale>
                                    <p:animScale>
                                      <p:cBhvr>
                                        <p:cTn id="20" dur="65">
                                          <p:stCondLst>
                                            <p:cond delay="4105"/>
                                          </p:stCondLst>
                                        </p:cTn>
                                        <p:tgtEl>
                                          <p:spTgt spid="4"/>
                                        </p:tgtEl>
                                      </p:cBhvr>
                                      <p:to x="100000" y="90000"/>
                                    </p:animScale>
                                    <p:animScale>
                                      <p:cBhvr>
                                        <p:cTn id="21" dur="415" decel="50000">
                                          <p:stCondLst>
                                            <p:cond delay="4170"/>
                                          </p:stCondLst>
                                        </p:cTn>
                                        <p:tgtEl>
                                          <p:spTgt spid="4"/>
                                        </p:tgtEl>
                                      </p:cBhvr>
                                      <p:to x="100000" y="100000"/>
                                    </p:animScale>
                                    <p:animScale>
                                      <p:cBhvr>
                                        <p:cTn id="22" dur="65">
                                          <p:stCondLst>
                                            <p:cond delay="4520"/>
                                          </p:stCondLst>
                                        </p:cTn>
                                        <p:tgtEl>
                                          <p:spTgt spid="4"/>
                                        </p:tgtEl>
                                      </p:cBhvr>
                                      <p:to x="100000" y="95000"/>
                                    </p:animScale>
                                    <p:animScale>
                                      <p:cBhvr>
                                        <p:cTn id="23" dur="415" decel="50000">
                                          <p:stCondLst>
                                            <p:cond delay="4585"/>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362</TotalTime>
  <Words>726</Words>
  <Application>Microsoft Office PowerPoint</Application>
  <PresentationFormat>Panorámica</PresentationFormat>
  <Paragraphs>34</Paragraphs>
  <Slides>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Arial</vt:lpstr>
      <vt:lpstr>Calibri</vt:lpstr>
      <vt:lpstr>Calibri Light</vt:lpstr>
      <vt:lpstr>Times New Roman</vt:lpstr>
      <vt:lpstr>Office Theme</vt:lpstr>
      <vt:lpstr>Buenos  Días  </vt:lpstr>
      <vt:lpstr>Tres pilares del debido proceso</vt:lpstr>
      <vt:lpstr>         </vt:lpstr>
      <vt:lpstr>Presentación de PowerPoint</vt:lpstr>
      <vt:lpstr>Presentación de PowerPoint</vt:lpstr>
      <vt:lpstr>La favorabilidad en la pena. </vt:lpstr>
      <vt:lpstr>Derecho a la defensa. </vt:lpstr>
      <vt:lpstr>Presentar pruebas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BUENOS DIAS</dc:title>
  <dc:creator>Maxi .</dc:creator>
  <cp:lastModifiedBy>Maxi .</cp:lastModifiedBy>
  <cp:revision>41</cp:revision>
  <dcterms:created xsi:type="dcterms:W3CDTF">2019-11-05T21:33:11Z</dcterms:created>
  <dcterms:modified xsi:type="dcterms:W3CDTF">2019-11-06T04:55:18Z</dcterms:modified>
</cp:coreProperties>
</file>