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7103745" cy="1023429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13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2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41" d="100"/>
          <a:sy n="41" d="100"/>
        </p:scale>
        <p:origin x="1794" y="5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063751" y="1701800"/>
            <a:ext cx="9211733" cy="1082675"/>
          </a:xfrm>
        </p:spPr>
        <p:txBody>
          <a:bodyPr/>
          <a:lstStyle>
            <a:lvl1pPr algn="r">
              <a:defRPr/>
            </a:lvl1pPr>
          </a:lstStyle>
          <a:p>
            <a:pPr lvl="0"/>
            <a:r>
              <a:rPr lang="en-US" altLang="zh-CN" noProof="0" smtClean="0"/>
              <a:t>Click to edit Master title style</a:t>
            </a:r>
            <a:endParaRPr lang="en-US" altLang="zh-CN" noProof="0" smtClean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063751" y="2927350"/>
            <a:ext cx="9218083" cy="17526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  <a:endParaRPr lang="en-US" altLang="zh-CN" noProof="0" smtClean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1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190500"/>
            <a:ext cx="2743200" cy="59372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90500"/>
            <a:ext cx="8026400" cy="59372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6" name="Marcador de posición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74750"/>
            <a:ext cx="53848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7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7" y="2505075"/>
            <a:ext cx="51583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Marcador de posición de fecha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8" name="Marcador de posición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9" name="Marcador de posición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5" name="Marcador de posición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fecha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3" name="Marcador de posición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4" name="Marcador de posición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78FD23A-2F78-4156-BB62-C393E2F1F45C}" type="slidenum">
              <a:rPr kumimoji="0" lang="en-US" altLang="zh-CN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SimSun" panose="02010600030101010101" pitchFamily="2" charset="-122"/>
                <a:cs typeface="+mn-cs"/>
              </a:rPr>
            </a:fld>
            <a:endParaRPr kumimoji="0" lang="en-US" altLang="zh-CN" sz="14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SimSun" panose="02010600030101010101" pitchFamily="2" charset="-122"/>
              <a:cs typeface="+mn-cs"/>
            </a:endParaRP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5"/>
            <a:ext cx="6172200" cy="4873625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7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Marcador de posición de fecha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3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-8467" y="0"/>
            <a:ext cx="12200467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7" name="Rectangle 3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582613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zh-CN" dirty="0"/>
              <a:t>Click to edit Master title style</a:t>
            </a:r>
            <a:endParaRPr lang="en-US" altLang="zh-CN" dirty="0"/>
          </a:p>
        </p:txBody>
      </p:sp>
      <p:sp>
        <p:nvSpPr>
          <p:cNvPr id="1028" name="Rectangle 4"/>
          <p:cNvSpPr>
            <a:spLocks noGrp="1"/>
          </p:cNvSpPr>
          <p:nvPr>
            <p:ph type="body" idx="1"/>
          </p:nvPr>
        </p:nvSpPr>
        <p:spPr>
          <a:xfrm>
            <a:off x="609600" y="1174750"/>
            <a:ext cx="10972800" cy="49530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zh-CN" dirty="0"/>
              <a:t>Click to edit Master text styles</a:t>
            </a:r>
            <a:endParaRPr lang="en-US" altLang="zh-CN" dirty="0"/>
          </a:p>
          <a:p>
            <a:pPr lvl="1"/>
            <a:r>
              <a:rPr lang="en-US" altLang="zh-CN" dirty="0"/>
              <a:t>Second level</a:t>
            </a:r>
            <a:endParaRPr lang="en-US" altLang="zh-CN" dirty="0"/>
          </a:p>
          <a:p>
            <a:pPr lvl="2"/>
            <a:r>
              <a:rPr lang="en-US" altLang="zh-CN" dirty="0"/>
              <a:t>Third level</a:t>
            </a:r>
            <a:endParaRPr lang="en-US" altLang="zh-CN" dirty="0"/>
          </a:p>
          <a:p>
            <a:pPr lvl="3"/>
            <a:r>
              <a:rPr lang="en-US" altLang="zh-CN" dirty="0"/>
              <a:t>Fourth level</a:t>
            </a:r>
            <a:endParaRPr lang="en-US" altLang="zh-CN" dirty="0"/>
          </a:p>
          <a:p>
            <a:pPr lvl="4"/>
            <a:r>
              <a:rPr lang="en-US" altLang="zh-CN" dirty="0"/>
              <a:t>Fifth level</a:t>
            </a: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fld id="{FDE934FF-F4E1-47C5-9CA5-30A81DDE2BE4}" type="datetimeFigureOut">
              <a:rPr lang="en-US" smtClean="0"/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fld id="{B3561BA9-CDCF-4958-B8AB-66F3BF063E13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anose="020B0604020202020204" pitchFamily="34" charset="0"/>
          <a:ea typeface="SimSun" panose="02010600030101010101" pitchFamily="2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hyperlink" Target="http://cdn.actualicese.com/normatividad/2015/Leyes/L1755-15.pdf" TargetMode="External"/><Relationship Id="rId1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3400" y="1027430"/>
            <a:ext cx="11276330" cy="1757045"/>
          </a:xfrm>
        </p:spPr>
        <p:txBody>
          <a:bodyPr/>
          <a:p>
            <a:pPr algn="ctr"/>
            <a:r>
              <a:rPr lang="es-ES" altLang="en-US" sz="7200" u="sng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MS PGothic" panose="020B0600070205080204" charset="-128"/>
                <a:ea typeface="MS PGothic" panose="020B0600070205080204" charset="-128"/>
              </a:rPr>
              <a:t>DERECHO DE </a:t>
            </a:r>
            <a:r>
              <a:rPr lang="es-ES" altLang="en-US" sz="7200" u="sng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  <a:outerShdw dist="38100" dir="2700000" algn="bl" rotWithShape="0">
                    <a:schemeClr val="accent5"/>
                  </a:outerShdw>
                </a:effectLst>
                <a:latin typeface="MS PGothic" panose="020B0600070205080204" charset="-128"/>
                <a:ea typeface="MS PGothic" panose="020B0600070205080204" charset="-128"/>
              </a:rPr>
              <a:t>PETICIÓN</a:t>
            </a:r>
            <a:endParaRPr lang="es-ES" altLang="en-US" sz="7200" u="sng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  <a:outerShdw dist="38100" dir="2700000" algn="bl" rotWithShape="0">
                  <a:schemeClr val="accent5"/>
                </a:outerShdw>
              </a:effectLst>
              <a:latin typeface="MS PGothic" panose="020B0600070205080204" charset="-128"/>
              <a:ea typeface="MS PGothic" panose="020B0600070205080204" charset="-128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822575" y="4782185"/>
            <a:ext cx="9218295" cy="1752600"/>
          </a:xfrm>
          <a:ln>
            <a:solidFill>
              <a:schemeClr val="tx1">
                <a:lumMod val="95000"/>
                <a:lumOff val="5000"/>
              </a:schemeClr>
            </a:solidFill>
          </a:ln>
        </p:spPr>
        <p:txBody>
          <a:bodyPr/>
          <a:p>
            <a:r>
              <a:rPr lang="es-ES" altLang="en-US"/>
              <a:t>ELABORADO POR: JACQUELINE BARRETO</a:t>
            </a:r>
            <a:endParaRPr lang="es-ES" altLang="en-US"/>
          </a:p>
          <a:p>
            <a:r>
              <a:rPr lang="es-ES" altLang="en-US"/>
              <a:t>SANDRA KATHERINE MUÑOZ SALAZAR</a:t>
            </a:r>
            <a:endParaRPr lang="es-E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579120" y="818515"/>
            <a:ext cx="5467985" cy="1171575"/>
          </a:xfrm>
        </p:spPr>
        <p:txBody>
          <a:bodyPr>
            <a:scene3d>
              <a:camera prst="perspectiveFront"/>
              <a:lightRig rig="threePt" dir="t"/>
            </a:scene3d>
          </a:bodyPr>
          <a:p>
            <a:pPr algn="ctr"/>
            <a:r>
              <a:rPr lang="es-ES" altLang="en-US" sz="4000">
                <a:ln w="12700" cmpd="sng">
                  <a:solidFill>
                    <a:sysClr val="windowText" lastClr="000000"/>
                  </a:solidFill>
                  <a:prstDash val="solid"/>
                </a:ln>
                <a:solidFill>
                  <a:srgbClr val="D613DD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Importancia </a:t>
            </a:r>
            <a:r>
              <a:rPr lang="es-ES" altLang="en-US">
                <a:ln w="12700" cmpd="sng">
                  <a:solidFill>
                    <a:sysClr val="windowText" lastClr="000000"/>
                  </a:solidFill>
                  <a:prstDash val="solid"/>
                </a:ln>
                <a:solidFill>
                  <a:srgbClr val="D613DD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entre los derechos.</a:t>
            </a:r>
            <a:endParaRPr lang="es-ES" altLang="en-US">
              <a:ln w="12700" cmpd="sng">
                <a:solidFill>
                  <a:sysClr val="windowText" lastClr="000000"/>
                </a:solidFill>
                <a:prstDash val="solid"/>
              </a:ln>
              <a:solidFill>
                <a:srgbClr val="D613DD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4" name="Marcador de posición de contenido 3" descr="Berria_CursoDDHHcoop20171539"/>
          <p:cNvPicPr>
            <a:picLocks noChangeAspect="1"/>
          </p:cNvPicPr>
          <p:nvPr>
            <p:ph sz="half" idx="1"/>
          </p:nvPr>
        </p:nvPicPr>
        <p:blipFill>
          <a:blip r:embed="rId1"/>
          <a:stretch>
            <a:fillRect/>
          </a:stretch>
        </p:blipFill>
        <p:spPr>
          <a:xfrm>
            <a:off x="906780" y="3031490"/>
            <a:ext cx="5029200" cy="2947035"/>
          </a:xfrm>
          <a:prstGeom prst="rect">
            <a:avLst/>
          </a:prstGeom>
        </p:spPr>
      </p:pic>
      <p:sp>
        <p:nvSpPr>
          <p:cNvPr id="6" name="Marcador de posición de contenido 5"/>
          <p:cNvSpPr>
            <a:spLocks noGrp="1"/>
          </p:cNvSpPr>
          <p:nvPr>
            <p:ph sz="half" idx="2"/>
          </p:nvPr>
        </p:nvSpPr>
        <p:spPr>
          <a:xfrm>
            <a:off x="6197600" y="707390"/>
            <a:ext cx="5488940" cy="5734050"/>
          </a:xfrm>
        </p:spPr>
        <p:txBody>
          <a:bodyPr/>
          <a:p>
            <a:pPr algn="just"/>
            <a:r>
              <a:rPr lang="es-MX" altLang="x-none" dirty="0">
                <a:sym typeface="+mn-ea"/>
              </a:rPr>
              <a:t>El pasado 30 de junio </a:t>
            </a:r>
            <a:r>
              <a:rPr lang="es-ES" altLang="es-MX" dirty="0">
                <a:sym typeface="+mn-ea"/>
              </a:rPr>
              <a:t>del 2015</a:t>
            </a:r>
            <a:r>
              <a:rPr lang="es-MX" altLang="x-none" dirty="0">
                <a:sym typeface="+mn-ea"/>
              </a:rPr>
              <a:t>, el Congreso de la República expidió la </a:t>
            </a:r>
            <a:r>
              <a:rPr lang="es-MX" altLang="x-none" dirty="0">
                <a:sym typeface="+mn-ea"/>
                <a:hlinkClick r:id="rId2"/>
              </a:rPr>
              <a:t>Ley 1755</a:t>
            </a:r>
            <a:r>
              <a:rPr lang="es-MX" altLang="x-none" dirty="0">
                <a:sym typeface="+mn-ea"/>
              </a:rPr>
              <a:t>, a través de la cual regula nuevamente el derecho fundamental de petición, consagrado en el artículo 23 de la Constitución Polític</a:t>
            </a:r>
            <a:r>
              <a:rPr lang="es-ES" altLang="es-MX" dirty="0">
                <a:sym typeface="+mn-ea"/>
              </a:rPr>
              <a:t>a,</a:t>
            </a:r>
            <a:r>
              <a:rPr lang="es-ES" altLang="en-US"/>
              <a:t>pues este se encuentra entre los derechos fundamentales.</a:t>
            </a:r>
            <a:endParaRPr lang="es-ES" altLang="en-US"/>
          </a:p>
        </p:txBody>
      </p:sp>
      <p:sp>
        <p:nvSpPr>
          <p:cNvPr id="8" name="Cuadro de texto 7"/>
          <p:cNvSpPr txBox="1"/>
          <p:nvPr/>
        </p:nvSpPr>
        <p:spPr>
          <a:xfrm rot="17820000">
            <a:off x="376555" y="3067050"/>
            <a:ext cx="17145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s-ES" altLang="en-US"/>
              <a:t> Derecho a la VIDA</a:t>
            </a:r>
            <a:endParaRPr lang="es-ES" altLang="en-US"/>
          </a:p>
        </p:txBody>
      </p:sp>
      <p:sp>
        <p:nvSpPr>
          <p:cNvPr id="9" name="Cuadro de texto 8"/>
          <p:cNvSpPr txBox="1"/>
          <p:nvPr/>
        </p:nvSpPr>
        <p:spPr>
          <a:xfrm rot="17820000">
            <a:off x="1170305" y="3194050"/>
            <a:ext cx="17145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s-ES" altLang="en-US"/>
              <a:t> Derecho a la honra</a:t>
            </a:r>
            <a:endParaRPr lang="es-ES" altLang="en-US"/>
          </a:p>
        </p:txBody>
      </p:sp>
      <p:sp>
        <p:nvSpPr>
          <p:cNvPr id="10" name="Cuadro de texto 9"/>
          <p:cNvSpPr txBox="1"/>
          <p:nvPr/>
        </p:nvSpPr>
        <p:spPr>
          <a:xfrm rot="17820000">
            <a:off x="2046605" y="3136900"/>
            <a:ext cx="17145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s-ES" altLang="en-US"/>
              <a:t> Derecho a un libre proceso</a:t>
            </a:r>
            <a:endParaRPr lang="es-ES" altLang="en-US"/>
          </a:p>
        </p:txBody>
      </p:sp>
      <p:sp>
        <p:nvSpPr>
          <p:cNvPr id="11" name="Cuadro de texto 10"/>
          <p:cNvSpPr txBox="1"/>
          <p:nvPr/>
        </p:nvSpPr>
        <p:spPr>
          <a:xfrm rot="17820000">
            <a:off x="3037205" y="3136900"/>
            <a:ext cx="17145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s-ES" altLang="en-US"/>
              <a:t> </a:t>
            </a:r>
            <a:r>
              <a:rPr lang="es-ES" altLang="en-US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Derecho </a:t>
            </a:r>
            <a:r>
              <a:rPr lang="es-ES" altLang="en-US" b="1" u="sng"/>
              <a:t>de </a:t>
            </a:r>
            <a:r>
              <a:rPr lang="es-ES" altLang="en-US" b="1" u="sng"/>
              <a:t>petición</a:t>
            </a:r>
            <a:endParaRPr lang="es-ES" altLang="en-US" b="1" u="sng"/>
          </a:p>
        </p:txBody>
      </p:sp>
      <p:sp>
        <p:nvSpPr>
          <p:cNvPr id="12" name="Cuadro de texto 11"/>
          <p:cNvSpPr txBox="1"/>
          <p:nvPr/>
        </p:nvSpPr>
        <p:spPr>
          <a:xfrm rot="17820000">
            <a:off x="3894455" y="3175000"/>
            <a:ext cx="171450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s-ES" altLang="en-US"/>
              <a:t> Habeas Corpus</a:t>
            </a:r>
            <a:endParaRPr lang="es-ES" altLang="en-US"/>
          </a:p>
        </p:txBody>
      </p:sp>
      <p:sp>
        <p:nvSpPr>
          <p:cNvPr id="13" name="Cuadro de texto 12"/>
          <p:cNvSpPr txBox="1"/>
          <p:nvPr/>
        </p:nvSpPr>
        <p:spPr>
          <a:xfrm rot="17820000">
            <a:off x="4694555" y="3213100"/>
            <a:ext cx="17145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s-ES" altLang="en-US"/>
              <a:t>Habeas DATA</a:t>
            </a:r>
            <a:endParaRPr lang="es-ES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82360" y="444500"/>
            <a:ext cx="5302885" cy="1474470"/>
          </a:xfrm>
        </p:spPr>
        <p:txBody>
          <a:bodyPr/>
          <a:p>
            <a:r>
              <a:rPr lang="es-ES" altLang="en-US">
                <a:ln w="12700" cmpd="sng">
                  <a:solidFill>
                    <a:sysClr val="windowText" lastClr="000000"/>
                  </a:solidFill>
                  <a:prstDash val="solid"/>
                </a:ln>
                <a:solidFill>
                  <a:srgbClr val="D613DD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¿Qué es un derecho de petición?</a:t>
            </a:r>
            <a:endParaRPr lang="es-ES" altLang="en-US">
              <a:ln w="12700" cmpd="sng">
                <a:solidFill>
                  <a:sysClr val="windowText" lastClr="000000"/>
                </a:solidFill>
                <a:prstDash val="solid"/>
              </a:ln>
              <a:solidFill>
                <a:srgbClr val="D613DD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609600" y="444500"/>
            <a:ext cx="5384800" cy="4953000"/>
          </a:xfrm>
        </p:spPr>
        <p:txBody>
          <a:bodyPr/>
          <a:p>
            <a:pPr algn="just"/>
            <a:r>
              <a:rPr lang="es-ES" altLang="es-MX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Es</a:t>
            </a:r>
            <a:r>
              <a:rPr lang="es-MX" altLang="x-none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 el derecho que tienen los ciudadanos de presentar peticiones respetuosas a las autoridades, con el fin de solicitar el reconocimiento de un derecho, la intervención de una entidad o funcionario, la resolución de una situación jurídica, la prestación de un servicio, o requerir información, como también formular consultas, quejas, denuncias y reclamos</a:t>
            </a:r>
            <a:r>
              <a:rPr lang="es-ES" altLang="es-MX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.</a:t>
            </a:r>
            <a:r>
              <a:rPr lang="es-MX" altLang="x-none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 </a:t>
            </a:r>
            <a:endParaRPr lang="en-US"/>
          </a:p>
        </p:txBody>
      </p:sp>
      <p:pic>
        <p:nvPicPr>
          <p:cNvPr id="5" name="Marcador de posición de contenido 4" descr="los-30-derechos-humanos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6167120" y="2382520"/>
            <a:ext cx="5384800" cy="396811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45135" y="467995"/>
            <a:ext cx="11137265" cy="1345565"/>
          </a:xfrm>
        </p:spPr>
        <p:txBody>
          <a:bodyPr/>
          <a:p>
            <a:pPr algn="ctr"/>
            <a:r>
              <a:rPr lang="es-ES" altLang="en-US" sz="400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D613DD"/>
                </a:solidFill>
                <a:effectLst/>
              </a:rPr>
              <a:t>Según lo establecido en la Constitución</a:t>
            </a:r>
            <a:endParaRPr lang="es-ES" altLang="en-US" sz="4000">
              <a:ln w="12700" cmpd="sng">
                <a:solidFill>
                  <a:schemeClr val="accent4"/>
                </a:solidFill>
                <a:prstDash val="solid"/>
              </a:ln>
              <a:solidFill>
                <a:srgbClr val="D613DD"/>
              </a:solidFill>
              <a:effectLst/>
            </a:endParaRPr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522095" y="2042795"/>
            <a:ext cx="9035415" cy="4084955"/>
          </a:xfrm>
        </p:spPr>
        <p:txBody>
          <a:bodyPr/>
          <a:p>
            <a:pPr algn="just"/>
            <a:r>
              <a:rPr lang="es-ES" altLang="en-US"/>
              <a:t>ART. 23 “Toda persona tiene derecho a presentar peticiones respetuosas a las autoridades por motivo de interés general o particular y a tener pronta resolución.el legislador podrá reglamentar su ejercicio ante organizaciones privadas para garantizar sus derechos fundamentales”</a:t>
            </a:r>
            <a:endParaRPr lang="es-ES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47395" y="190500"/>
            <a:ext cx="10835005" cy="582930"/>
          </a:xfrm>
        </p:spPr>
        <p:txBody>
          <a:bodyPr/>
          <a:p>
            <a:pPr algn="ctr"/>
            <a:r>
              <a:rPr lang="es-ES" altLang="en-US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D613DD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¿Cómo se hace?</a:t>
            </a:r>
            <a:endParaRPr lang="es-ES" altLang="en-US">
              <a:ln w="12700" cmpd="sng">
                <a:solidFill>
                  <a:schemeClr val="accent4"/>
                </a:solidFill>
                <a:prstDash val="solid"/>
              </a:ln>
              <a:solidFill>
                <a:srgbClr val="D613DD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609600" y="1174750"/>
            <a:ext cx="5384800" cy="5825490"/>
          </a:xfrm>
        </p:spPr>
        <p:txBody>
          <a:bodyPr/>
          <a:p>
            <a:pPr marL="0" lvl="0" indent="0" algn="l">
              <a:lnSpc>
                <a:spcPct val="75000"/>
              </a:lnSpc>
              <a:spcBef>
                <a:spcPts val="20"/>
              </a:spcBef>
              <a:spcAft>
                <a:spcPts val="0"/>
              </a:spcAft>
              <a:buFont typeface="Wingdings" panose="05000000000000000000" charset="0"/>
              <a:buNone/>
            </a:pPr>
            <a:r>
              <a:rPr lang="es-ES" altLang="en-US">
                <a:latin typeface="Calibri" panose="020F0502020204030204" charset="0"/>
                <a:ea typeface="Microsoft YaHei Light" panose="020B0502040204020203" charset="-122"/>
                <a:cs typeface="Calibri" panose="020F0502020204030204" charset="0"/>
              </a:rPr>
              <a:t>Es un ejercicio gratuito y puede ser tramitado por cualquier persona sin la intervención de un abogado.se debe tener en cuenta:</a:t>
            </a:r>
            <a:endParaRPr lang="es-ES" altLang="en-US">
              <a:latin typeface="Calibri" panose="020F0502020204030204" charset="0"/>
              <a:ea typeface="Microsoft YaHei Light" panose="020B0502040204020203" charset="-122"/>
              <a:cs typeface="Calibri" panose="020F0502020204030204" charset="0"/>
            </a:endParaRPr>
          </a:p>
          <a:p>
            <a:pPr lvl="0" algn="just">
              <a:lnSpc>
                <a:spcPct val="75000"/>
              </a:lnSpc>
              <a:spcBef>
                <a:spcPts val="20"/>
              </a:spcBef>
              <a:spcAft>
                <a:spcPts val="0"/>
              </a:spcAft>
            </a:pPr>
            <a:r>
              <a:rPr lang="es-ES" altLang="es-MX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 La autoridad a quién va dirigido:</a:t>
            </a:r>
            <a:r>
              <a:rPr lang="es-MX" altLang="x-none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 Los nombres y apellidos completos del solicitante, su número de documento de identidad </a:t>
            </a:r>
            <a:r>
              <a:rPr lang="es-ES" altLang="es-MX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y la</a:t>
            </a:r>
            <a:r>
              <a:rPr lang="es-MX" altLang="x-none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 dirección de </a:t>
            </a:r>
            <a:r>
              <a:rPr lang="es-ES" altLang="es-MX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la</a:t>
            </a:r>
            <a:r>
              <a:rPr lang="es-MX" altLang="x-none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 correspondencia; en caso en que se actúe mediante r</a:t>
            </a:r>
            <a:r>
              <a:rPr lang="es-ES" altLang="es-MX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p</a:t>
            </a:r>
            <a:r>
              <a:rPr lang="es-MX" altLang="x-none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te o apoderado</a:t>
            </a:r>
            <a:r>
              <a:rPr lang="es-ES" altLang="es-MX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,también debe indicarse lo mismo.</a:t>
            </a:r>
            <a:endParaRPr lang="es-ES" altLang="es-MX" dirty="0">
              <a:latin typeface="Calibri" panose="020F0502020204030204" charset="0"/>
              <a:ea typeface="Arial" panose="020B0604020202020204" pitchFamily="34" charset="0"/>
              <a:sym typeface="+mn-ea"/>
            </a:endParaRPr>
          </a:p>
          <a:p>
            <a:pPr marL="0" lvl="0" indent="0" algn="just">
              <a:lnSpc>
                <a:spcPct val="75000"/>
              </a:lnSpc>
              <a:spcBef>
                <a:spcPts val="20"/>
              </a:spcBef>
              <a:spcAft>
                <a:spcPts val="0"/>
              </a:spcAft>
              <a:buFont typeface="Wingdings" panose="05000000000000000000" charset="0"/>
              <a:buChar char="v"/>
            </a:pPr>
            <a:endParaRPr lang="es-MX" altLang="x-none" sz="2800" dirty="0">
              <a:latin typeface="Calibri" panose="020F0502020204030204" charset="0"/>
              <a:ea typeface="Arial" panose="020B0604020202020204" pitchFamily="34" charset="0"/>
            </a:endParaRPr>
          </a:p>
          <a:p>
            <a:pPr marL="0" lvl="0" indent="0" algn="just" fontAlgn="b">
              <a:lnSpc>
                <a:spcPct val="85000"/>
              </a:lnSpc>
              <a:spcBef>
                <a:spcPts val="20"/>
              </a:spcBef>
              <a:spcAft>
                <a:spcPts val="0"/>
              </a:spcAft>
              <a:buFont typeface="Wingdings" panose="05000000000000000000" charset="0"/>
              <a:buChar char="v"/>
            </a:pPr>
            <a:endParaRPr lang="es-MX" altLang="x-none" sz="2800" dirty="0">
              <a:latin typeface="Calibri" panose="020F0502020204030204" charset="0"/>
              <a:ea typeface="Arial" panose="020B0604020202020204" pitchFamily="34" charset="0"/>
            </a:endParaRPr>
          </a:p>
          <a:p>
            <a:pPr marL="0" lvl="0" indent="0" algn="just">
              <a:lnSpc>
                <a:spcPct val="95000"/>
              </a:lnSpc>
              <a:spcBef>
                <a:spcPts val="20"/>
              </a:spcBef>
              <a:spcAft>
                <a:spcPts val="0"/>
              </a:spcAft>
              <a:buFont typeface="Wingdings" panose="05000000000000000000" charset="0"/>
              <a:buChar char="v"/>
            </a:pPr>
            <a:endParaRPr lang="es-ES" altLang="es-MX" sz="2800" dirty="0">
              <a:latin typeface="Calibri" panose="020F0502020204030204" charset="0"/>
              <a:ea typeface="Arial" panose="020B0604020202020204" pitchFamily="34" charset="0"/>
              <a:sym typeface="+mn-ea"/>
            </a:endParaRPr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>
          <a:xfrm>
            <a:off x="6197600" y="1288415"/>
            <a:ext cx="5384800" cy="4839335"/>
          </a:xfrm>
        </p:spPr>
        <p:txBody>
          <a:bodyPr/>
          <a:p>
            <a:r>
              <a:rPr lang="es-MX" altLang="x-none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El objeto de la petición.</a:t>
            </a:r>
            <a:endParaRPr lang="es-MX" altLang="x-none" dirty="0">
              <a:latin typeface="Calibri" panose="020F0502020204030204" charset="0"/>
              <a:ea typeface="Arial" panose="020B0604020202020204" pitchFamily="34" charset="0"/>
              <a:sym typeface="+mn-ea"/>
            </a:endParaRPr>
          </a:p>
          <a:p>
            <a:r>
              <a:rPr lang="es-MX" altLang="x-none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 Las razones en las que fundamenta su petición.</a:t>
            </a:r>
            <a:endParaRPr lang="es-MX" altLang="x-none" dirty="0">
              <a:latin typeface="Calibri" panose="020F0502020204030204" charset="0"/>
              <a:ea typeface="Arial" panose="020B0604020202020204" pitchFamily="34" charset="0"/>
            </a:endParaRPr>
          </a:p>
          <a:p>
            <a:r>
              <a:rPr lang="es-MX" altLang="x-none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La relación de los documentos que desee presentar para iniciar el trámite.</a:t>
            </a:r>
            <a:endParaRPr lang="es-MX" altLang="x-none" dirty="0">
              <a:latin typeface="Calibri" panose="020F0502020204030204" charset="0"/>
              <a:ea typeface="Arial" panose="020B0604020202020204" pitchFamily="34" charset="0"/>
            </a:endParaRPr>
          </a:p>
          <a:p>
            <a:r>
              <a:rPr lang="es-MX" altLang="x-none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La firma de quien presenta la petición.</a:t>
            </a:r>
            <a:endParaRPr lang="es-MX" altLang="x-none" dirty="0">
              <a:latin typeface="Calibri" panose="020F0502020204030204" charset="0"/>
              <a:ea typeface="Arial" panose="020B0604020202020204" pitchFamily="34" charset="0"/>
            </a:endParaRPr>
          </a:p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42900"/>
            <a:ext cx="10972800" cy="582613"/>
          </a:xfrm>
        </p:spPr>
        <p:txBody>
          <a:bodyPr/>
          <a:p>
            <a:pPr algn="ctr"/>
            <a:r>
              <a:rPr lang="es-ES" altLang="en-US" sz="400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D613DD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¿Cómo puede presentarse la petición?</a:t>
            </a:r>
            <a:endParaRPr lang="es-ES" altLang="en-US" sz="4000">
              <a:ln w="12700" cmpd="sng">
                <a:solidFill>
                  <a:schemeClr val="accent4"/>
                </a:solidFill>
                <a:prstDash val="solid"/>
              </a:ln>
              <a:solidFill>
                <a:srgbClr val="D613DD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/>
        <p:txBody>
          <a:bodyPr/>
          <a:p>
            <a:pPr algn="just"/>
            <a:r>
              <a:rPr lang="es-MX" altLang="x-none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Las peticiones pueden ser presentadas de manera verbal, pero es importante dejar constancia de la misma; también pueden ser presentadas por escrito utilizando cualquier medio de comunicación idóneo (correo electrónico o documento físico)</a:t>
            </a:r>
            <a:endParaRPr lang="es-MX" altLang="x-none" dirty="0">
              <a:latin typeface="Calibri" panose="020F0502020204030204" charset="0"/>
              <a:ea typeface="Arial" panose="020B0604020202020204" pitchFamily="34" charset="0"/>
            </a:endParaRPr>
          </a:p>
          <a:p>
            <a:pPr algn="just"/>
            <a:endParaRPr lang="es-ES" altLang="es-MX" dirty="0">
              <a:latin typeface="Calibri" panose="020F0502020204030204" charset="0"/>
              <a:ea typeface="Arial" panose="020B0604020202020204" pitchFamily="34" charset="0"/>
              <a:sym typeface="+mn-ea"/>
            </a:endParaRPr>
          </a:p>
        </p:txBody>
      </p:sp>
      <p:pic>
        <p:nvPicPr>
          <p:cNvPr id="5" name="Marcador de posición de contenido 4" descr="derechos-humanos-segundo-enfoque-5"/>
          <p:cNvPicPr>
            <a:picLocks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6197600" y="1407160"/>
            <a:ext cx="5384800" cy="448691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342900"/>
            <a:ext cx="10972800" cy="926465"/>
          </a:xfrm>
        </p:spPr>
        <p:txBody>
          <a:bodyPr/>
          <a:p>
            <a:pPr algn="ctr"/>
            <a:r>
              <a:rPr lang="es-ES" altLang="en-US" sz="400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D613DD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Trámite del derecho de Petición</a:t>
            </a:r>
            <a:endParaRPr lang="es-ES" altLang="en-US" sz="4000">
              <a:ln w="12700" cmpd="sng">
                <a:solidFill>
                  <a:schemeClr val="accent4"/>
                </a:solidFill>
                <a:prstDash val="solid"/>
              </a:ln>
              <a:solidFill>
                <a:srgbClr val="D613DD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1181100" y="1498600"/>
            <a:ext cx="9766300" cy="4953000"/>
          </a:xfrm>
        </p:spPr>
        <p:txBody>
          <a:bodyPr/>
          <a:p>
            <a:pPr algn="just"/>
            <a:r>
              <a:rPr lang="es-MX" altLang="x-none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Si la autoridad ante la cual se dirige el derecho de petición no es la competente, esta deberá informarlo de inmediato al peticionario si el recurso se interpuso de manera verbal, o dentro de los 5 días siguientes a la recepción de la petición, en caso de que haya sido por escrito. Asimismo, deberá remitir a la entidad competente la petición, y el tiempo para responder se contará a partir del día siguiente a la recepción de la petición por parte de la autoridad competente.</a:t>
            </a:r>
            <a:endParaRPr lang="es-MX" altLang="x-none" dirty="0">
              <a:latin typeface="Calibri" panose="020F0502020204030204" charset="0"/>
              <a:ea typeface="Arial" panose="020B0604020202020204" pitchFamily="34" charset="0"/>
            </a:endParaRPr>
          </a:p>
          <a:p>
            <a:pPr algn="just"/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90500"/>
            <a:ext cx="10972800" cy="983615"/>
          </a:xfrm>
        </p:spPr>
        <p:txBody>
          <a:bodyPr/>
          <a:p>
            <a:r>
              <a:rPr lang="es-ES" altLang="en-US" sz="4000">
                <a:ln w="12700" cmpd="sng">
                  <a:solidFill>
                    <a:schemeClr val="accent4"/>
                  </a:solidFill>
                  <a:prstDash val="solid"/>
                </a:ln>
                <a:solidFill>
                  <a:srgbClr val="D613DD"/>
                </a:solidFill>
                <a:effectLst>
                  <a:glow rad="228600">
                    <a:schemeClr val="accent4">
                      <a:satMod val="175000"/>
                      <a:alpha val="40000"/>
                    </a:schemeClr>
                  </a:glow>
                </a:effectLst>
              </a:rPr>
              <a:t>Tiempo de resolución de acuerdo a la petición</a:t>
            </a:r>
            <a:endParaRPr lang="es-ES" altLang="en-US" sz="4000">
              <a:ln w="12700" cmpd="sng">
                <a:solidFill>
                  <a:schemeClr val="accent4"/>
                </a:solidFill>
                <a:prstDash val="solid"/>
              </a:ln>
              <a:solidFill>
                <a:srgbClr val="D613DD"/>
              </a:solidFill>
              <a:effectLst>
                <a:glow rad="228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419735" y="1174750"/>
            <a:ext cx="5574665" cy="4953000"/>
          </a:xfrm>
        </p:spPr>
        <p:txBody>
          <a:bodyPr/>
          <a:p>
            <a:pPr algn="just"/>
            <a:r>
              <a:rPr lang="es-MX" altLang="x-none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Las peticiones presentadas deben resolverse dentro de los (15) días hábiles siguientes a la fecha en la cual se recibió.</a:t>
            </a:r>
            <a:endParaRPr lang="es-MX" altLang="x-none" dirty="0">
              <a:latin typeface="Calibri" panose="020F0502020204030204" charset="0"/>
              <a:ea typeface="Arial" panose="020B0604020202020204" pitchFamily="34" charset="0"/>
              <a:sym typeface="+mn-ea"/>
            </a:endParaRPr>
          </a:p>
          <a:p>
            <a:pPr algn="just"/>
            <a:r>
              <a:rPr lang="es-MX" altLang="x-none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Cuando se trate de peticiones de documentos y de información, la entidad respectiva deberá resolver la solicitud dentro (10) días hábiles s</a:t>
            </a:r>
            <a:r>
              <a:rPr lang="es-ES" altLang="es-MX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i</a:t>
            </a:r>
            <a:r>
              <a:rPr lang="es-ES" altLang="es-MX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guien</a:t>
            </a:r>
            <a:r>
              <a:rPr lang="es-MX" altLang="x-none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tes a la recepción de la misma. </a:t>
            </a:r>
            <a:endParaRPr lang="en-US"/>
          </a:p>
        </p:txBody>
      </p:sp>
      <p:sp>
        <p:nvSpPr>
          <p:cNvPr id="4" name="Marcador de posición de contenido 3"/>
          <p:cNvSpPr>
            <a:spLocks noGrp="1"/>
          </p:cNvSpPr>
          <p:nvPr>
            <p:ph sz="half" idx="2"/>
          </p:nvPr>
        </p:nvSpPr>
        <p:spPr/>
        <p:txBody>
          <a:bodyPr/>
          <a:p>
            <a:r>
              <a:rPr lang="es-MX" altLang="x-none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 En caso </a:t>
            </a:r>
            <a:r>
              <a:rPr lang="es-ES" altLang="es-MX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de</a:t>
            </a:r>
            <a:r>
              <a:rPr lang="es-MX" altLang="x-none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 que en este período no se dé respuesta, se entenderá que la solicitud fue aceptada y, por tanto, la entidad ya no podrá negar la entrega de los documentos o de la información solicitada; </a:t>
            </a:r>
            <a:r>
              <a:rPr lang="es-ES" altLang="es-MX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y</a:t>
            </a:r>
            <a:r>
              <a:rPr lang="es-MX" altLang="x-none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 se deberá entregar</a:t>
            </a:r>
            <a:r>
              <a:rPr lang="es-ES" altLang="es-MX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lo</a:t>
            </a:r>
            <a:r>
              <a:rPr lang="es-MX" altLang="x-none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 dentro de los tres días siguientes, la</a:t>
            </a:r>
            <a:r>
              <a:rPr lang="es-ES" altLang="es-MX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s</a:t>
            </a:r>
            <a:r>
              <a:rPr lang="es-MX" altLang="x-none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 copias </a:t>
            </a:r>
            <a:r>
              <a:rPr lang="es-ES" altLang="es-MX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de todo a</a:t>
            </a:r>
            <a:r>
              <a:rPr lang="es-MX" altLang="x-none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 quien presentó la petición.</a:t>
            </a:r>
            <a:endParaRPr lang="es-MX" altLang="x-none" dirty="0">
              <a:latin typeface="Calibri" panose="020F0502020204030204" charset="0"/>
              <a:ea typeface="Arial" panose="020B0604020202020204" pitchFamily="34" charset="0"/>
            </a:endParaRPr>
          </a:p>
          <a:p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10565" y="533400"/>
            <a:ext cx="10972800" cy="582613"/>
          </a:xfrm>
        </p:spPr>
        <p:txBody>
          <a:bodyPr/>
          <a:p>
            <a:pPr algn="ctr"/>
            <a:r>
              <a:rPr lang="es-ES" altLang="en-US"/>
              <a:t>¿Cuándo son prioritarias?</a:t>
            </a:r>
            <a:endParaRPr lang="es-ES" altLang="en-US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half" idx="1"/>
          </p:nvPr>
        </p:nvSpPr>
        <p:spPr>
          <a:xfrm>
            <a:off x="609600" y="1745615"/>
            <a:ext cx="11174730" cy="4686935"/>
          </a:xfrm>
        </p:spPr>
        <p:txBody>
          <a:bodyPr/>
          <a:p>
            <a:pPr algn="just"/>
            <a:r>
              <a:rPr lang="es-MX" altLang="x-none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La autoridad respectiva debe dar prioridad a las peticiones en donde se solicita el reconocimiento de un derecho fundamental, que deban ser resueltas para evitar daños irreparables a quien presenta la petición.</a:t>
            </a:r>
            <a:endParaRPr lang="es-MX" altLang="x-none" dirty="0">
              <a:latin typeface="Calibri" panose="020F0502020204030204" charset="0"/>
              <a:ea typeface="Arial" panose="020B0604020202020204" pitchFamily="34" charset="0"/>
            </a:endParaRPr>
          </a:p>
          <a:p>
            <a:pPr algn="just"/>
            <a:r>
              <a:rPr lang="es-MX" altLang="x-none" dirty="0">
                <a:latin typeface="Calibri" panose="020F0502020204030204" charset="0"/>
                <a:ea typeface="Arial" panose="020B0604020202020204" pitchFamily="34" charset="0"/>
                <a:sym typeface="+mn-ea"/>
              </a:rPr>
              <a:t>Además, en los casos en que se encuentre en peligro inminente la vida o la integridad de peticionario, por razones de salud o de seguridad personal, la autoridad correspondiente debe adoptar las medidas necesarias para evitar el peligro.</a:t>
            </a:r>
            <a:endParaRPr lang="es-MX" altLang="x-none" dirty="0">
              <a:latin typeface="Calibri" panose="020F0502020204030204" charset="0"/>
              <a:ea typeface="Arial" panose="020B0604020202020204" pitchFamily="34" charset="0"/>
            </a:endParaRPr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Gear Drives">
  <a:themeElements>
    <a:clrScheme name="Gear Drives 13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5F5F5F"/>
      </a:accent1>
      <a:accent2>
        <a:srgbClr val="969696"/>
      </a:accent2>
      <a:accent3>
        <a:srgbClr val="FFFFFF"/>
      </a:accent3>
      <a:accent4>
        <a:srgbClr val="000000"/>
      </a:accent4>
      <a:accent5>
        <a:srgbClr val="B6B6B6"/>
      </a:accent5>
      <a:accent6>
        <a:srgbClr val="878787"/>
      </a:accent6>
      <a:hlink>
        <a:srgbClr val="CC3300"/>
      </a:hlink>
      <a:folHlink>
        <a:srgbClr val="996600"/>
      </a:folHlink>
    </a:clrScheme>
    <a:fontScheme name="Gear Drives">
      <a:majorFont>
        <a:latin typeface="Arial"/>
        <a:ea typeface="SimSun"/>
        <a:cs typeface=""/>
      </a:majorFont>
      <a:minorFont>
        <a:latin typeface="Arial"/>
        <a:ea typeface="SimSun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gradFill rotWithShape="0">
          <a:gsLst>
            <a:gs pos="0">
              <a:schemeClr val="accent1"/>
            </a:gs>
            <a:gs pos="100000">
              <a:schemeClr val="accent2"/>
            </a:gs>
          </a:gsLst>
          <a:lin ang="5400000" scaled="1"/>
        </a:gradFill>
        <a:ln w="9525" cap="flat" cmpd="sng" algn="ctr">
          <a:solidFill>
            <a:schemeClr val="accent1"/>
          </a:solidFill>
          <a:prstDash val="solid"/>
          <a:round/>
          <a:headEnd type="none" w="med" len="med"/>
          <a:tailEnd type="none" w="med" len="med"/>
        </a:ln>
      </a:spPr>
      <a:bodyPr vert="horz" wrap="none" lIns="91440" tIns="45720" rIns="91440" bIns="45720" numCol="1" anchor="ctr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SimSun" panose="02010600030101010101" pitchFamily="2" charset="-122"/>
          </a:defRPr>
        </a:defPPr>
      </a:lstStyle>
    </a:lnDef>
  </a:objectDefaults>
  <a:extraClrSchemeLst>
    <a:extraClrScheme>
      <a:clrScheme name="Gear Driv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ear Drive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ear Drives 13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5F5F5F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B6B6B6"/>
        </a:accent5>
        <a:accent6>
          <a:srgbClr val="878787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3662</Words>
  <Application>WPS Presentation</Application>
  <PresentationFormat>Widescreen</PresentationFormat>
  <Paragraphs>67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59" baseType="lpstr">
      <vt:lpstr>Arial</vt:lpstr>
      <vt:lpstr>SimSun</vt:lpstr>
      <vt:lpstr>Wingdings</vt:lpstr>
      <vt:lpstr/>
      <vt:lpstr>Arial Unicode MS</vt:lpstr>
      <vt:lpstr>Calibri Light</vt:lpstr>
      <vt:lpstr>Calibri</vt:lpstr>
      <vt:lpstr>Microsoft YaHei</vt:lpstr>
      <vt:lpstr>Segoe Print</vt:lpstr>
      <vt:lpstr>Microsoft JhengHei</vt:lpstr>
      <vt:lpstr>Microsoft YaHei UI</vt:lpstr>
      <vt:lpstr>Microsoft JhengHei UI</vt:lpstr>
      <vt:lpstr>Microsoft JhengHei Light</vt:lpstr>
      <vt:lpstr>MingLiU_HKSCS-ExtB</vt:lpstr>
      <vt:lpstr>NSimSun</vt:lpstr>
      <vt:lpstr>MS UI Gothic</vt:lpstr>
      <vt:lpstr>MS PGothic</vt:lpstr>
      <vt:lpstr>Wingdings</vt:lpstr>
      <vt:lpstr>Yu Gothic UI Semibold</vt:lpstr>
      <vt:lpstr>PMingLiU-ExtB</vt:lpstr>
      <vt:lpstr>MingLiU-ExtB</vt:lpstr>
      <vt:lpstr>MS Gothic</vt:lpstr>
      <vt:lpstr>Malgun Gothic</vt:lpstr>
      <vt:lpstr>Malgun Gothic Semilight</vt:lpstr>
      <vt:lpstr>Yu Gothic</vt:lpstr>
      <vt:lpstr>Yu Gothic Light</vt:lpstr>
      <vt:lpstr>Akhbar MT</vt:lpstr>
      <vt:lpstr>Algerian</vt:lpstr>
      <vt:lpstr>Arial Black</vt:lpstr>
      <vt:lpstr>Arial Narrow</vt:lpstr>
      <vt:lpstr>Bahnschrift</vt:lpstr>
      <vt:lpstr>Bahnschrift Condensed</vt:lpstr>
      <vt:lpstr>Bahnschrift Light</vt:lpstr>
      <vt:lpstr>Bahnschrift Light SemiCondensed</vt:lpstr>
      <vt:lpstr>Bahnschrift SemiBold</vt:lpstr>
      <vt:lpstr>Bell MT</vt:lpstr>
      <vt:lpstr>Berlin Sans FB</vt:lpstr>
      <vt:lpstr>Book Antiqua</vt:lpstr>
      <vt:lpstr>Bookman Old Style</vt:lpstr>
      <vt:lpstr>Candara</vt:lpstr>
      <vt:lpstr>Cambria Math</vt:lpstr>
      <vt:lpstr>Californian FB</vt:lpstr>
      <vt:lpstr>Microsoft YaHei Light</vt:lpstr>
      <vt:lpstr>Microsoft JhengHei UI Light</vt:lpstr>
      <vt:lpstr>Bahnschrift SemiLight Condensed</vt:lpstr>
      <vt:lpstr>Chiller</vt:lpstr>
      <vt:lpstr>Century Schoolbook</vt:lpstr>
      <vt:lpstr>Cambria</vt:lpstr>
      <vt:lpstr>Calisto MT</vt:lpstr>
      <vt:lpstr>Gear Drives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DERECHO DE PETICIÓN</dc:title>
  <dc:creator>eucli</dc:creator>
  <cp:lastModifiedBy>eucli</cp:lastModifiedBy>
  <cp:revision>1</cp:revision>
  <dcterms:created xsi:type="dcterms:W3CDTF">2018-11-01T12:28:52Z</dcterms:created>
  <dcterms:modified xsi:type="dcterms:W3CDTF">2018-11-01T12:28:52Z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1033-10.2.0.7516</vt:lpwstr>
  </property>
</Properties>
</file>