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63" r:id="rId4"/>
    <p:sldId id="258" r:id="rId5"/>
    <p:sldId id="259" r:id="rId6"/>
    <p:sldId id="260" r:id="rId7"/>
    <p:sldId id="266" r:id="rId8"/>
    <p:sldId id="261" r:id="rId9"/>
    <p:sldId id="262" r:id="rId10"/>
    <p:sldId id="267" r:id="rId11"/>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E3A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3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16BE5DBB-E5D0-4657-B19A-6916DD506C6B}" type="datetimeFigureOut">
              <a:rPr lang="es-CO" smtClean="0"/>
              <a:t>21/09/2015</a:t>
            </a:fld>
            <a:endParaRPr lang="es-CO"/>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s-CO"/>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7064F498-6297-46A6-BD0F-95830422DD66}" type="slidenum">
              <a:rPr lang="es-CO" smtClean="0"/>
              <a:t>‹Nº›</a:t>
            </a:fld>
            <a:endParaRPr lang="es-CO"/>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16BE5DBB-E5D0-4657-B19A-6916DD506C6B}" type="datetimeFigureOut">
              <a:rPr lang="es-CO" smtClean="0"/>
              <a:t>21/09/2015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7064F498-6297-46A6-BD0F-95830422DD66}" type="slidenum">
              <a:rPr lang="es-CO" smtClean="0"/>
              <a:t>‹Nº›</a:t>
            </a:fld>
            <a:endParaRPr lang="es-CO"/>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16BE5DBB-E5D0-4657-B19A-6916DD506C6B}" type="datetimeFigureOut">
              <a:rPr lang="es-CO" smtClean="0"/>
              <a:t>21/09/2015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7064F498-6297-46A6-BD0F-95830422DD66}" type="slidenum">
              <a:rPr lang="es-CO" smtClean="0"/>
              <a:t>‹Nº›</a:t>
            </a:fld>
            <a:endParaRPr lang="es-CO"/>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16BE5DBB-E5D0-4657-B19A-6916DD506C6B}" type="datetimeFigureOut">
              <a:rPr lang="es-CO" smtClean="0"/>
              <a:t>21/09/2015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7064F498-6297-46A6-BD0F-95830422DD66}" type="slidenum">
              <a:rPr lang="es-CO" smtClean="0"/>
              <a:t>‹Nº›</a:t>
            </a:fld>
            <a:endParaRPr lang="es-CO"/>
          </a:p>
        </p:txBody>
      </p:sp>
      <p:sp>
        <p:nvSpPr>
          <p:cNvPr id="11" name="Title 10"/>
          <p:cNvSpPr>
            <a:spLocks noGrp="1"/>
          </p:cNvSpPr>
          <p:nvPr>
            <p:ph type="title"/>
          </p:nvPr>
        </p:nvSpPr>
        <p:spPr/>
        <p:txBody>
          <a:bodyPr/>
          <a:lstStyle/>
          <a:p>
            <a:r>
              <a:rPr lang="es-ES" smtClean="0"/>
              <a:t>Haga clic para modificar el estilo de título del patrón</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6BE5DBB-E5D0-4657-B19A-6916DD506C6B}" type="datetimeFigureOut">
              <a:rPr lang="es-CO" smtClean="0"/>
              <a:t>21/09/2015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7064F498-6297-46A6-BD0F-95830422DD66}" type="slidenum">
              <a:rPr lang="es-CO" smtClean="0"/>
              <a:t>‹Nº›</a:t>
            </a:fld>
            <a:endParaRPr lang="es-CO"/>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6BE5DBB-E5D0-4657-B19A-6916DD506C6B}" type="datetimeFigureOut">
              <a:rPr lang="es-CO" smtClean="0"/>
              <a:t>21/09/2015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7064F498-6297-46A6-BD0F-95830422DD66}" type="slidenum">
              <a:rPr lang="es-CO" smtClean="0"/>
              <a:t>‹Nº›</a:t>
            </a:fld>
            <a:endParaRPr lang="es-CO"/>
          </a:p>
        </p:txBody>
      </p:sp>
      <p:sp>
        <p:nvSpPr>
          <p:cNvPr id="12" name="Title 11"/>
          <p:cNvSpPr>
            <a:spLocks noGrp="1"/>
          </p:cNvSpPr>
          <p:nvPr>
            <p:ph type="title"/>
          </p:nvPr>
        </p:nvSpPr>
        <p:spPr/>
        <p:txBody>
          <a:bodyPr/>
          <a:lstStyle>
            <a:lvl1pPr>
              <a:defRPr>
                <a:solidFill>
                  <a:schemeClr val="tx2"/>
                </a:solidFill>
              </a:defRPr>
            </a:lvl1pPr>
          </a:lstStyle>
          <a:p>
            <a:r>
              <a:rPr lang="es-ES" smtClean="0"/>
              <a:t>Haga clic para modificar el estilo de título del patrón</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16BE5DBB-E5D0-4657-B19A-6916DD506C6B}" type="datetimeFigureOut">
              <a:rPr lang="es-CO" smtClean="0"/>
              <a:t>21/09/2015</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7064F498-6297-46A6-BD0F-95830422DD66}" type="slidenum">
              <a:rPr lang="es-CO" smtClean="0"/>
              <a:t>‹Nº›</a:t>
            </a:fld>
            <a:endParaRPr lang="es-CO"/>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16BE5DBB-E5D0-4657-B19A-6916DD506C6B}" type="datetimeFigureOut">
              <a:rPr lang="es-CO" smtClean="0"/>
              <a:t>21/09/2015</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7064F498-6297-46A6-BD0F-95830422DD66}" type="slidenum">
              <a:rPr lang="es-CO" smtClean="0"/>
              <a:t>‹Nº›</a:t>
            </a:fld>
            <a:endParaRPr lang="es-CO"/>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BE5DBB-E5D0-4657-B19A-6916DD506C6B}" type="datetimeFigureOut">
              <a:rPr lang="es-CO" smtClean="0"/>
              <a:t>21/09/2015</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7064F498-6297-46A6-BD0F-95830422DD66}"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s-ES" smtClean="0"/>
              <a:t>Haga clic para modificar el estilo de título del patrón</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6BE5DBB-E5D0-4657-B19A-6916DD506C6B}" type="datetimeFigureOut">
              <a:rPr lang="es-CO" smtClean="0"/>
              <a:t>21/09/2015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7064F498-6297-46A6-BD0F-95830422DD66}" type="slidenum">
              <a:rPr lang="es-CO" smtClean="0"/>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6BE5DBB-E5D0-4657-B19A-6916DD506C6B}" type="datetimeFigureOut">
              <a:rPr lang="es-CO" smtClean="0"/>
              <a:t>21/09/2015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7064F498-6297-46A6-BD0F-95830422DD66}" type="slidenum">
              <a:rPr lang="es-CO" smtClean="0"/>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16BE5DBB-E5D0-4657-B19A-6916DD506C6B}" type="datetimeFigureOut">
              <a:rPr lang="es-CO" smtClean="0"/>
              <a:t>21/09/2015</a:t>
            </a:fld>
            <a:endParaRPr lang="es-CO"/>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s-CO"/>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7064F498-6297-46A6-BD0F-95830422DD66}" type="slidenum">
              <a:rPr lang="es-CO" smtClean="0"/>
              <a:t>‹Nº›</a:t>
            </a:fld>
            <a:endParaRPr lang="es-CO"/>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332656"/>
            <a:ext cx="7772400" cy="1080120"/>
          </a:xfrm>
        </p:spPr>
        <p:txBody>
          <a:bodyPr>
            <a:normAutofit fontScale="90000"/>
          </a:bodyPr>
          <a:lstStyle/>
          <a:p>
            <a:r>
              <a:rPr lang="es-419" sz="3600" b="1" i="1" dirty="0" smtClean="0"/>
              <a:t>RAMA JUDICIAL DEL PODER PÚBLICO</a:t>
            </a:r>
            <a:endParaRPr lang="es-CO" sz="3600" b="1" i="1" dirty="0"/>
          </a:p>
        </p:txBody>
      </p:sp>
      <p:sp>
        <p:nvSpPr>
          <p:cNvPr id="3" name="2 Subtítulo"/>
          <p:cNvSpPr>
            <a:spLocks noGrp="1"/>
          </p:cNvSpPr>
          <p:nvPr>
            <p:ph type="subTitle" idx="1"/>
          </p:nvPr>
        </p:nvSpPr>
        <p:spPr>
          <a:xfrm>
            <a:off x="683568" y="1556792"/>
            <a:ext cx="7848872" cy="4896544"/>
          </a:xfrm>
        </p:spPr>
        <p:txBody>
          <a:bodyPr>
            <a:normAutofit/>
          </a:bodyPr>
          <a:lstStyle/>
          <a:p>
            <a:pPr algn="just"/>
            <a:r>
              <a:rPr lang="es-419" dirty="0">
                <a:solidFill>
                  <a:schemeClr val="tx1"/>
                </a:solidFill>
              </a:rPr>
              <a:t>E</a:t>
            </a:r>
            <a:r>
              <a:rPr lang="es-CO" dirty="0" smtClean="0">
                <a:solidFill>
                  <a:schemeClr val="tx1"/>
                </a:solidFill>
                <a:effectLst/>
              </a:rPr>
              <a:t>s la encargada de administrar la justicia en Colombia</a:t>
            </a:r>
            <a:r>
              <a:rPr lang="es-419" dirty="0" smtClean="0">
                <a:solidFill>
                  <a:schemeClr val="tx1"/>
                </a:solidFill>
                <a:effectLst/>
              </a:rPr>
              <a:t>. </a:t>
            </a:r>
            <a:r>
              <a:rPr lang="es-CO" dirty="0" smtClean="0">
                <a:solidFill>
                  <a:schemeClr val="tx1"/>
                </a:solidFill>
                <a:effectLst/>
              </a:rPr>
              <a:t>L</a:t>
            </a:r>
            <a:r>
              <a:rPr lang="es-419" dirty="0" smtClean="0">
                <a:solidFill>
                  <a:schemeClr val="tx1"/>
                </a:solidFill>
                <a:effectLst/>
              </a:rPr>
              <a:t>a máxima representación la tienen  5 organismos:  </a:t>
            </a:r>
          </a:p>
          <a:p>
            <a:pPr algn="just"/>
            <a:r>
              <a:rPr lang="es-419" dirty="0" smtClean="0">
                <a:solidFill>
                  <a:schemeClr val="tx1"/>
                </a:solidFill>
              </a:rPr>
              <a:t>-Jurisdicción Ordinaria - </a:t>
            </a:r>
            <a:r>
              <a:rPr lang="es-419" dirty="0" smtClean="0">
                <a:solidFill>
                  <a:schemeClr val="tx1"/>
                </a:solidFill>
                <a:effectLst/>
              </a:rPr>
              <a:t>Corte </a:t>
            </a:r>
            <a:r>
              <a:rPr lang="es-419" dirty="0" smtClean="0">
                <a:solidFill>
                  <a:schemeClr val="tx1"/>
                </a:solidFill>
                <a:effectLst/>
              </a:rPr>
              <a:t>suprema de </a:t>
            </a:r>
            <a:r>
              <a:rPr lang="es-419" dirty="0" smtClean="0">
                <a:solidFill>
                  <a:schemeClr val="tx1"/>
                </a:solidFill>
                <a:effectLst/>
              </a:rPr>
              <a:t>justicia.</a:t>
            </a:r>
            <a:endParaRPr lang="es-419" dirty="0" smtClean="0">
              <a:solidFill>
                <a:schemeClr val="tx1"/>
              </a:solidFill>
              <a:effectLst/>
            </a:endParaRPr>
          </a:p>
          <a:p>
            <a:pPr algn="just"/>
            <a:r>
              <a:rPr lang="es-419" dirty="0" smtClean="0">
                <a:solidFill>
                  <a:schemeClr val="tx1"/>
                </a:solidFill>
              </a:rPr>
              <a:t>-Jurisdicción Contencioso Administrativa - Consejo </a:t>
            </a:r>
            <a:r>
              <a:rPr lang="es-419" dirty="0" smtClean="0">
                <a:solidFill>
                  <a:schemeClr val="tx1"/>
                </a:solidFill>
              </a:rPr>
              <a:t>de </a:t>
            </a:r>
            <a:r>
              <a:rPr lang="es-419" dirty="0" smtClean="0">
                <a:solidFill>
                  <a:schemeClr val="tx1"/>
                </a:solidFill>
              </a:rPr>
              <a:t>Estado.</a:t>
            </a:r>
          </a:p>
          <a:p>
            <a:pPr algn="just"/>
            <a:r>
              <a:rPr lang="es-419" dirty="0" smtClean="0"/>
              <a:t>Jurisdicción Constitucional - Corte </a:t>
            </a:r>
            <a:r>
              <a:rPr lang="es-419" dirty="0"/>
              <a:t>Constitucional</a:t>
            </a:r>
            <a:endParaRPr lang="es-419" dirty="0" smtClean="0">
              <a:solidFill>
                <a:schemeClr val="tx1"/>
              </a:solidFill>
            </a:endParaRPr>
          </a:p>
          <a:p>
            <a:pPr algn="just"/>
            <a:r>
              <a:rPr lang="es-419" dirty="0" smtClean="0">
                <a:solidFill>
                  <a:schemeClr val="tx1"/>
                </a:solidFill>
              </a:rPr>
              <a:t>-Jurisdicciones especiales – Justicia Penal Militar, Justicia  indígena y Jueces de Paz.</a:t>
            </a:r>
            <a:endParaRPr lang="es-419" dirty="0" smtClean="0">
              <a:solidFill>
                <a:schemeClr val="tx1"/>
              </a:solidFill>
            </a:endParaRPr>
          </a:p>
          <a:p>
            <a:pPr algn="just"/>
            <a:r>
              <a:rPr lang="es-419" dirty="0" smtClean="0">
                <a:solidFill>
                  <a:schemeClr val="tx1"/>
                </a:solidFill>
              </a:rPr>
              <a:t>-Fiscalía General de la </a:t>
            </a:r>
            <a:r>
              <a:rPr lang="es-419" dirty="0" smtClean="0">
                <a:solidFill>
                  <a:schemeClr val="tx1"/>
                </a:solidFill>
              </a:rPr>
              <a:t>Nación -  Fiscal General de la nación, Fiscales Seccionales.</a:t>
            </a:r>
            <a:endParaRPr lang="es-419" dirty="0" smtClean="0">
              <a:solidFill>
                <a:schemeClr val="tx1"/>
              </a:solidFill>
            </a:endParaRPr>
          </a:p>
          <a:p>
            <a:pPr algn="just"/>
            <a:endParaRPr lang="es-CO" dirty="0">
              <a:solidFill>
                <a:schemeClr val="tx1"/>
              </a:solidFill>
            </a:endParaRPr>
          </a:p>
        </p:txBody>
      </p:sp>
    </p:spTree>
    <p:extLst>
      <p:ext uri="{BB962C8B-B14F-4D97-AF65-F5344CB8AC3E}">
        <p14:creationId xmlns:p14="http://schemas.microsoft.com/office/powerpoint/2010/main" val="16218153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395536" y="404664"/>
            <a:ext cx="8352928" cy="6120680"/>
          </a:xfrm>
        </p:spPr>
        <p:txBody>
          <a:bodyPr>
            <a:normAutofit/>
          </a:bodyPr>
          <a:lstStyle/>
          <a:p>
            <a:r>
              <a:rPr lang="es-419" sz="3600" dirty="0" smtClean="0"/>
              <a:t>Fiscalía General de la Nación</a:t>
            </a:r>
            <a:endParaRPr lang="es-419" dirty="0" smtClean="0"/>
          </a:p>
          <a:p>
            <a:pPr algn="just"/>
            <a:endParaRPr lang="es-419" sz="1800" dirty="0"/>
          </a:p>
          <a:p>
            <a:pPr algn="just"/>
            <a:r>
              <a:rPr lang="es-419" dirty="0" smtClean="0"/>
              <a:t>Su rol dentro de la rama judicial del poder público es la de acusar.  </a:t>
            </a:r>
            <a:r>
              <a:rPr lang="es-CO" dirty="0" smtClean="0"/>
              <a:t>S</a:t>
            </a:r>
            <a:r>
              <a:rPr lang="es-419" dirty="0" smtClean="0"/>
              <a:t>u máxima representación está depositada en  el </a:t>
            </a:r>
            <a:r>
              <a:rPr lang="es-CO" dirty="0" smtClean="0">
                <a:effectLst/>
              </a:rPr>
              <a:t>Fiscal </a:t>
            </a:r>
            <a:r>
              <a:rPr lang="es-CO" dirty="0">
                <a:effectLst/>
              </a:rPr>
              <a:t>General de la </a:t>
            </a:r>
            <a:r>
              <a:rPr lang="es-CO" dirty="0" smtClean="0">
                <a:effectLst/>
              </a:rPr>
              <a:t>Nación</a:t>
            </a:r>
            <a:r>
              <a:rPr lang="es-419" dirty="0" smtClean="0">
                <a:effectLst/>
              </a:rPr>
              <a:t>, quien </a:t>
            </a:r>
            <a:r>
              <a:rPr lang="es-CO" dirty="0" smtClean="0">
                <a:effectLst/>
              </a:rPr>
              <a:t>es </a:t>
            </a:r>
            <a:r>
              <a:rPr lang="es-CO" dirty="0">
                <a:effectLst/>
              </a:rPr>
              <a:t>elegido por la Corte Suprema de </a:t>
            </a:r>
            <a:r>
              <a:rPr lang="es-CO" dirty="0" smtClean="0">
                <a:effectLst/>
              </a:rPr>
              <a:t>Justicia </a:t>
            </a:r>
            <a:r>
              <a:rPr lang="es-CO" dirty="0">
                <a:effectLst/>
              </a:rPr>
              <a:t>de terna enviada por el Presidente</a:t>
            </a:r>
            <a:r>
              <a:rPr lang="es-419" dirty="0">
                <a:effectLst/>
              </a:rPr>
              <a:t>  </a:t>
            </a:r>
            <a:r>
              <a:rPr lang="es-CO" dirty="0">
                <a:effectLst/>
              </a:rPr>
              <a:t>de la </a:t>
            </a:r>
            <a:r>
              <a:rPr lang="es-CO" dirty="0" smtClean="0">
                <a:effectLst/>
              </a:rPr>
              <a:t>República </a:t>
            </a:r>
            <a:r>
              <a:rPr lang="es-CO" dirty="0">
                <a:effectLst/>
              </a:rPr>
              <a:t>para un período de cuatro años.</a:t>
            </a:r>
          </a:p>
          <a:p>
            <a:pPr algn="just"/>
            <a:r>
              <a:rPr lang="es-419" dirty="0" smtClean="0"/>
              <a:t>  </a:t>
            </a:r>
          </a:p>
          <a:p>
            <a:pPr algn="just"/>
            <a:r>
              <a:rPr lang="es-419" dirty="0" smtClean="0">
                <a:effectLst/>
              </a:rPr>
              <a:t>L</a:t>
            </a:r>
            <a:r>
              <a:rPr lang="es-CO" dirty="0" smtClean="0">
                <a:effectLst/>
              </a:rPr>
              <a:t>e </a:t>
            </a:r>
            <a:r>
              <a:rPr lang="es-CO" dirty="0">
                <a:effectLst/>
              </a:rPr>
              <a:t>corresponde investigar los delitos, declarar </a:t>
            </a:r>
            <a:r>
              <a:rPr lang="es-CO" dirty="0" err="1">
                <a:effectLst/>
              </a:rPr>
              <a:t>precluídas</a:t>
            </a:r>
            <a:r>
              <a:rPr lang="es-CO" dirty="0">
                <a:effectLst/>
              </a:rPr>
              <a:t> las investigaciones realizadas, calificar mediante acusación o preclusión y sustentar la acusación de los presuntos infractores ante los juzgados y tribunales competentes, excepto delitos cometidos por miembros de la fuerza </a:t>
            </a:r>
            <a:r>
              <a:rPr lang="es-CO" dirty="0" smtClean="0">
                <a:effectLst/>
              </a:rPr>
              <a:t>pública</a:t>
            </a:r>
            <a:r>
              <a:rPr lang="es-419" dirty="0" smtClean="0">
                <a:effectLst/>
              </a:rPr>
              <a:t>.</a:t>
            </a:r>
            <a:endParaRPr lang="es-419" dirty="0"/>
          </a:p>
        </p:txBody>
      </p:sp>
    </p:spTree>
    <p:extLst>
      <p:ext uri="{BB962C8B-B14F-4D97-AF65-F5344CB8AC3E}">
        <p14:creationId xmlns:p14="http://schemas.microsoft.com/office/powerpoint/2010/main" val="7318668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323528" y="404664"/>
            <a:ext cx="8208912" cy="6192688"/>
          </a:xfrm>
        </p:spPr>
        <p:txBody>
          <a:bodyPr>
            <a:normAutofit fontScale="62500" lnSpcReduction="20000"/>
          </a:bodyPr>
          <a:lstStyle/>
          <a:p>
            <a:r>
              <a:rPr lang="es-419" sz="5100" b="1" dirty="0" smtClean="0">
                <a:solidFill>
                  <a:schemeClr val="tx1"/>
                </a:solidFill>
              </a:rPr>
              <a:t>JURISDICCIÓN ORDINARIA</a:t>
            </a:r>
          </a:p>
          <a:p>
            <a:pPr algn="just"/>
            <a:endParaRPr lang="es-419" sz="3100" b="1" dirty="0"/>
          </a:p>
          <a:p>
            <a:pPr algn="just"/>
            <a:r>
              <a:rPr lang="es-CO" sz="2600" b="1" dirty="0" smtClean="0"/>
              <a:t>L</a:t>
            </a:r>
            <a:r>
              <a:rPr lang="es-419" sz="2600" dirty="0" smtClean="0"/>
              <a:t>e compete dirimir o resolver conflictos presentados entre particulares.  </a:t>
            </a:r>
            <a:r>
              <a:rPr lang="es-CO" sz="2600" dirty="0" smtClean="0"/>
              <a:t>S</a:t>
            </a:r>
            <a:r>
              <a:rPr lang="es-419" sz="2600" dirty="0" smtClean="0"/>
              <a:t>u función principal es resolver aquellos asuntos que no le corresponden a las demás jurisdicciones.  </a:t>
            </a:r>
          </a:p>
          <a:p>
            <a:pPr algn="just"/>
            <a:endParaRPr lang="es-419" sz="2600" dirty="0"/>
          </a:p>
          <a:p>
            <a:pPr algn="just"/>
            <a:r>
              <a:rPr lang="es-419" sz="2600" dirty="0" smtClean="0"/>
              <a:t>Está conformada por:</a:t>
            </a:r>
          </a:p>
          <a:p>
            <a:pPr algn="just"/>
            <a:endParaRPr lang="es-419" sz="1800" b="1" dirty="0"/>
          </a:p>
          <a:p>
            <a:pPr algn="l"/>
            <a:r>
              <a:rPr lang="es-CO" sz="4500" b="1" dirty="0" smtClean="0">
                <a:solidFill>
                  <a:schemeClr val="tx1"/>
                </a:solidFill>
              </a:rPr>
              <a:t>Corte </a:t>
            </a:r>
            <a:r>
              <a:rPr lang="es-CO" sz="4500" b="1" dirty="0" smtClean="0">
                <a:solidFill>
                  <a:schemeClr val="tx1"/>
                </a:solidFill>
              </a:rPr>
              <a:t>Suprema de Justicia</a:t>
            </a:r>
            <a:endParaRPr lang="es-419" sz="4500" b="1" dirty="0" smtClean="0">
              <a:solidFill>
                <a:schemeClr val="tx1"/>
              </a:solidFill>
            </a:endParaRPr>
          </a:p>
          <a:p>
            <a:endParaRPr lang="es-CO" sz="1600" b="1" dirty="0" smtClean="0"/>
          </a:p>
          <a:p>
            <a:pPr algn="just"/>
            <a:r>
              <a:rPr lang="es-CO" dirty="0" smtClean="0">
                <a:solidFill>
                  <a:schemeClr val="tx1"/>
                </a:solidFill>
                <a:effectLst/>
              </a:rPr>
              <a:t>Es el máximo tribunal de la justicia </a:t>
            </a:r>
            <a:r>
              <a:rPr lang="es-CO" dirty="0" smtClean="0">
                <a:solidFill>
                  <a:schemeClr val="tx1"/>
                </a:solidFill>
                <a:effectLst/>
              </a:rPr>
              <a:t>ordinaria. </a:t>
            </a:r>
            <a:r>
              <a:rPr lang="es-419" dirty="0">
                <a:effectLst/>
              </a:rPr>
              <a:t>E</a:t>
            </a:r>
            <a:r>
              <a:rPr lang="es-CO" dirty="0" err="1" smtClean="0">
                <a:effectLst/>
              </a:rPr>
              <a:t>stá</a:t>
            </a:r>
            <a:r>
              <a:rPr lang="es-CO" dirty="0" smtClean="0">
                <a:effectLst/>
              </a:rPr>
              <a:t> </a:t>
            </a:r>
            <a:r>
              <a:rPr lang="es-CO" dirty="0">
                <a:effectLst/>
              </a:rPr>
              <a:t>integrada por 23 magistrados, elegidos por la misma corporación para períodos individuales de 8 años. Esta Corte cumple </a:t>
            </a:r>
            <a:r>
              <a:rPr lang="es-CO" dirty="0" smtClean="0">
                <a:effectLst/>
              </a:rPr>
              <a:t>sus</a:t>
            </a:r>
            <a:r>
              <a:rPr lang="es-419" dirty="0" smtClean="0">
                <a:effectLst/>
              </a:rPr>
              <a:t> </a:t>
            </a:r>
            <a:r>
              <a:rPr lang="es-CO" dirty="0" smtClean="0">
                <a:effectLst/>
              </a:rPr>
              <a:t>funciones </a:t>
            </a:r>
            <a:r>
              <a:rPr lang="es-CO" dirty="0">
                <a:effectLst/>
              </a:rPr>
              <a:t>a través de cinco Salas: la Sala Plena, integrada por todos los magistrados; la Sala de Gobierno</a:t>
            </a:r>
            <a:r>
              <a:rPr lang="es-CO" dirty="0" smtClean="0">
                <a:effectLst/>
              </a:rPr>
              <a:t>,</a:t>
            </a:r>
            <a:r>
              <a:rPr lang="es-419" dirty="0" smtClean="0">
                <a:effectLst/>
              </a:rPr>
              <a:t> </a:t>
            </a:r>
            <a:r>
              <a:rPr lang="es-CO" dirty="0" smtClean="0">
                <a:effectLst/>
              </a:rPr>
              <a:t>integrada </a:t>
            </a:r>
            <a:r>
              <a:rPr lang="es-CO" dirty="0">
                <a:effectLst/>
              </a:rPr>
              <a:t>por el Presidente, el Vicepresidente y los presidentes de cada una de las Salas Especializadas; la</a:t>
            </a:r>
          </a:p>
          <a:p>
            <a:pPr algn="just"/>
            <a:r>
              <a:rPr lang="es-CO" dirty="0">
                <a:effectLst/>
              </a:rPr>
              <a:t>Sala de Casación Civil y Agraria, integrada por siete magistrados, la Sala de Casación Laboral, integrada </a:t>
            </a:r>
            <a:r>
              <a:rPr lang="es-CO" dirty="0" smtClean="0">
                <a:effectLst/>
              </a:rPr>
              <a:t>por</a:t>
            </a:r>
            <a:r>
              <a:rPr lang="es-419" dirty="0" smtClean="0">
                <a:effectLst/>
              </a:rPr>
              <a:t> </a:t>
            </a:r>
            <a:r>
              <a:rPr lang="es-CO" dirty="0" smtClean="0">
                <a:effectLst/>
              </a:rPr>
              <a:t>siete </a:t>
            </a:r>
            <a:r>
              <a:rPr lang="es-CO" dirty="0">
                <a:effectLst/>
              </a:rPr>
              <a:t>magistrados, y la Sala de Casación Penal, integrada por nueve magistrados.</a:t>
            </a:r>
          </a:p>
          <a:p>
            <a:pPr algn="just"/>
            <a:r>
              <a:rPr lang="es-CO" dirty="0" smtClean="0">
                <a:solidFill>
                  <a:schemeClr val="tx1"/>
                </a:solidFill>
                <a:effectLst/>
              </a:rPr>
              <a:t>Las </a:t>
            </a:r>
            <a:r>
              <a:rPr lang="es-CO" dirty="0" smtClean="0">
                <a:solidFill>
                  <a:schemeClr val="tx1"/>
                </a:solidFill>
                <a:effectLst/>
              </a:rPr>
              <a:t>funciones de la Corte Suprema de Justicia son</a:t>
            </a:r>
            <a:r>
              <a:rPr lang="es-CO" dirty="0" smtClean="0">
                <a:solidFill>
                  <a:schemeClr val="tx1"/>
                </a:solidFill>
                <a:effectLst/>
              </a:rPr>
              <a:t>:</a:t>
            </a:r>
            <a:endParaRPr lang="es-419" dirty="0" smtClean="0">
              <a:solidFill>
                <a:schemeClr val="tx1"/>
              </a:solidFill>
              <a:effectLst/>
            </a:endParaRPr>
          </a:p>
          <a:p>
            <a:pPr algn="just"/>
            <a:endParaRPr lang="es-CO" dirty="0" smtClean="0">
              <a:solidFill>
                <a:schemeClr val="tx1"/>
              </a:solidFill>
              <a:effectLst/>
            </a:endParaRPr>
          </a:p>
          <a:p>
            <a:pPr algn="just"/>
            <a:r>
              <a:rPr lang="es-419" dirty="0" smtClean="0">
                <a:solidFill>
                  <a:schemeClr val="tx1"/>
                </a:solidFill>
                <a:effectLst/>
              </a:rPr>
              <a:t>-</a:t>
            </a:r>
            <a:r>
              <a:rPr lang="es-CO" dirty="0" smtClean="0">
                <a:solidFill>
                  <a:schemeClr val="tx1"/>
                </a:solidFill>
                <a:effectLst/>
              </a:rPr>
              <a:t>Actuar </a:t>
            </a:r>
            <a:r>
              <a:rPr lang="es-CO" dirty="0" smtClean="0">
                <a:solidFill>
                  <a:schemeClr val="tx1"/>
                </a:solidFill>
                <a:effectLst/>
              </a:rPr>
              <a:t>como tribunal de casación.</a:t>
            </a:r>
          </a:p>
          <a:p>
            <a:pPr algn="just"/>
            <a:r>
              <a:rPr lang="es-419" dirty="0" smtClean="0">
                <a:solidFill>
                  <a:schemeClr val="tx1"/>
                </a:solidFill>
                <a:effectLst/>
              </a:rPr>
              <a:t>-</a:t>
            </a:r>
            <a:r>
              <a:rPr lang="es-CO" dirty="0" smtClean="0">
                <a:solidFill>
                  <a:schemeClr val="tx1"/>
                </a:solidFill>
                <a:effectLst/>
              </a:rPr>
              <a:t>Juzgar </a:t>
            </a:r>
            <a:r>
              <a:rPr lang="es-CO" dirty="0" smtClean="0">
                <a:solidFill>
                  <a:schemeClr val="tx1"/>
                </a:solidFill>
                <a:effectLst/>
              </a:rPr>
              <a:t>al Presidente o a quien haga de sus veces, así como a los altos funcionarios.</a:t>
            </a:r>
          </a:p>
          <a:p>
            <a:pPr algn="just"/>
            <a:r>
              <a:rPr lang="es-419" dirty="0" smtClean="0">
                <a:solidFill>
                  <a:schemeClr val="tx1"/>
                </a:solidFill>
                <a:effectLst/>
              </a:rPr>
              <a:t>-</a:t>
            </a:r>
            <a:r>
              <a:rPr lang="es-CO" dirty="0" smtClean="0">
                <a:solidFill>
                  <a:schemeClr val="tx1"/>
                </a:solidFill>
                <a:effectLst/>
              </a:rPr>
              <a:t>Investigar </a:t>
            </a:r>
            <a:r>
              <a:rPr lang="es-CO" dirty="0" smtClean="0">
                <a:solidFill>
                  <a:schemeClr val="tx1"/>
                </a:solidFill>
                <a:effectLst/>
              </a:rPr>
              <a:t>y juzgar a los miembros del Congreso.</a:t>
            </a:r>
          </a:p>
          <a:p>
            <a:pPr algn="just"/>
            <a:r>
              <a:rPr lang="es-419" dirty="0" smtClean="0">
                <a:solidFill>
                  <a:schemeClr val="tx1"/>
                </a:solidFill>
                <a:effectLst/>
              </a:rPr>
              <a:t>-</a:t>
            </a:r>
            <a:r>
              <a:rPr lang="es-CO" dirty="0" smtClean="0">
                <a:solidFill>
                  <a:schemeClr val="tx1"/>
                </a:solidFill>
                <a:effectLst/>
              </a:rPr>
              <a:t>Juzgar</a:t>
            </a:r>
            <a:r>
              <a:rPr lang="es-CO" dirty="0" smtClean="0">
                <a:solidFill>
                  <a:schemeClr val="tx1"/>
                </a:solidFill>
                <a:effectLst/>
              </a:rPr>
              <a:t>, por los hechos </a:t>
            </a:r>
            <a:r>
              <a:rPr lang="es-CO" b="1" dirty="0" smtClean="0">
                <a:solidFill>
                  <a:schemeClr val="tx1"/>
                </a:solidFill>
                <a:effectLst/>
              </a:rPr>
              <a:t>punibles</a:t>
            </a:r>
            <a:r>
              <a:rPr lang="es-CO" dirty="0" smtClean="0">
                <a:solidFill>
                  <a:schemeClr val="tx1"/>
                </a:solidFill>
                <a:effectLst/>
              </a:rPr>
              <a:t> que se imputen, previa acusación del Fiscal General de la </a:t>
            </a:r>
            <a:r>
              <a:rPr lang="es-CO" dirty="0" smtClean="0">
                <a:solidFill>
                  <a:schemeClr val="tx1"/>
                </a:solidFill>
                <a:effectLst/>
              </a:rPr>
              <a:t>Nación</a:t>
            </a:r>
            <a:r>
              <a:rPr lang="es-CO" dirty="0" smtClean="0">
                <a:solidFill>
                  <a:schemeClr val="tx1"/>
                </a:solidFill>
                <a:effectLst/>
              </a:rPr>
              <a:t>, a los Ministros del Despacho, al Procurador General, al Defensor del Pueblo, a los Agentes del Ministerio Público ante la Corte, ante el Consejo de Estado y ante los Tribunales. </a:t>
            </a:r>
            <a:r>
              <a:rPr lang="es-419" dirty="0" smtClean="0">
                <a:solidFill>
                  <a:schemeClr val="tx1"/>
                </a:solidFill>
                <a:effectLst/>
              </a:rPr>
              <a:t>--</a:t>
            </a:r>
            <a:r>
              <a:rPr lang="es-CO" dirty="0" smtClean="0">
                <a:solidFill>
                  <a:schemeClr val="tx1"/>
                </a:solidFill>
                <a:effectLst/>
              </a:rPr>
              <a:t>También </a:t>
            </a:r>
            <a:r>
              <a:rPr lang="es-CO" dirty="0" smtClean="0">
                <a:solidFill>
                  <a:schemeClr val="tx1"/>
                </a:solidFill>
                <a:effectLst/>
              </a:rPr>
              <a:t>debe juzgar a los directores de los Departamentos Administrativos, al Contralor General de la República, a los Embajadores y jefes de misión diplomática, a los Gobernadores, a los Magistrados de Tribunales, a los Generales y Almirantes de la Fuerza Pública.</a:t>
            </a:r>
          </a:p>
          <a:p>
            <a:pPr algn="just"/>
            <a:endParaRPr lang="es-CO" i="1" dirty="0">
              <a:solidFill>
                <a:schemeClr val="tx1"/>
              </a:solidFill>
            </a:endParaRPr>
          </a:p>
        </p:txBody>
      </p:sp>
    </p:spTree>
    <p:extLst>
      <p:ext uri="{BB962C8B-B14F-4D97-AF65-F5344CB8AC3E}">
        <p14:creationId xmlns:p14="http://schemas.microsoft.com/office/powerpoint/2010/main" val="5725937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107505" y="116632"/>
            <a:ext cx="8928992" cy="6552728"/>
          </a:xfrm>
          <a:solidFill>
            <a:schemeClr val="accent2">
              <a:lumMod val="75000"/>
            </a:schemeClr>
          </a:solidFill>
          <a:ln>
            <a:solidFill>
              <a:schemeClr val="accent1"/>
            </a:solidFill>
          </a:ln>
        </p:spPr>
        <p:txBody>
          <a:bodyPr>
            <a:normAutofit/>
          </a:bodyPr>
          <a:lstStyle/>
          <a:p>
            <a:pPr marL="0" indent="0">
              <a:buNone/>
            </a:pPr>
            <a:r>
              <a:rPr lang="es-419" sz="2800" dirty="0" smtClean="0">
                <a:solidFill>
                  <a:schemeClr val="bg1"/>
                </a:solidFill>
              </a:rPr>
              <a:t>Tribunales Superiores:</a:t>
            </a:r>
          </a:p>
          <a:p>
            <a:pPr marL="0" indent="0">
              <a:buNone/>
            </a:pPr>
            <a:endParaRPr lang="es-419" sz="1000" dirty="0" smtClean="0">
              <a:solidFill>
                <a:schemeClr val="bg1"/>
              </a:solidFill>
            </a:endParaRPr>
          </a:p>
          <a:p>
            <a:pPr marL="0" indent="0" algn="just">
              <a:buNone/>
            </a:pPr>
            <a:r>
              <a:rPr lang="es-419" sz="2000" dirty="0" smtClean="0">
                <a:solidFill>
                  <a:schemeClr val="bg1"/>
                </a:solidFill>
              </a:rPr>
              <a:t>Se encuentran creados en cada uno de los Departamentos territoriales según la Constitución Políticas de Colombia, para un total de 32 tribunales.  </a:t>
            </a:r>
            <a:r>
              <a:rPr lang="es-CO" sz="2000" dirty="0" smtClean="0">
                <a:solidFill>
                  <a:schemeClr val="bg1"/>
                </a:solidFill>
              </a:rPr>
              <a:t>E</a:t>
            </a:r>
            <a:r>
              <a:rPr lang="es-419" sz="2000" dirty="0" smtClean="0">
                <a:solidFill>
                  <a:schemeClr val="bg1"/>
                </a:solidFill>
              </a:rPr>
              <a:t>stán conformados por salas y estás a su vez están integrados por magistrados.  Los tribunales de igual forma que las altas cortes del estado, están compuestos por un núemro impar de magistrados para que siempre se produzca una votación con decisión.</a:t>
            </a:r>
          </a:p>
          <a:p>
            <a:pPr marL="0" indent="0" algn="just">
              <a:buNone/>
            </a:pPr>
            <a:endParaRPr lang="es-419" sz="1000" dirty="0">
              <a:solidFill>
                <a:schemeClr val="bg1"/>
              </a:solidFill>
            </a:endParaRPr>
          </a:p>
          <a:p>
            <a:pPr marL="0" indent="0" algn="just">
              <a:buNone/>
            </a:pPr>
            <a:r>
              <a:rPr lang="es-CO" sz="2800" dirty="0" smtClean="0">
                <a:solidFill>
                  <a:schemeClr val="bg1"/>
                </a:solidFill>
              </a:rPr>
              <a:t>J</a:t>
            </a:r>
            <a:r>
              <a:rPr lang="es-419" sz="2800" dirty="0" smtClean="0">
                <a:solidFill>
                  <a:schemeClr val="bg1"/>
                </a:solidFill>
              </a:rPr>
              <a:t>uzgados del circuito:  </a:t>
            </a:r>
          </a:p>
          <a:p>
            <a:pPr marL="0" indent="0" algn="just">
              <a:buNone/>
            </a:pPr>
            <a:endParaRPr lang="es-419" sz="1000" dirty="0" smtClean="0">
              <a:solidFill>
                <a:schemeClr val="bg1"/>
              </a:solidFill>
            </a:endParaRPr>
          </a:p>
          <a:p>
            <a:pPr marL="0" indent="0" algn="just">
              <a:buNone/>
            </a:pPr>
            <a:r>
              <a:rPr lang="es-419" sz="2000" dirty="0" smtClean="0">
                <a:solidFill>
                  <a:schemeClr val="bg1"/>
                </a:solidFill>
              </a:rPr>
              <a:t>Están distribuidos en todo el territorio Nacional, según el código estatutario de la Administración de Justicia y cuentas con juzgados encargados de los asuntos de tipo: penal, laboral, familia, civil, especializados  y de menores.</a:t>
            </a:r>
          </a:p>
          <a:p>
            <a:pPr marL="0" indent="0" algn="just">
              <a:buNone/>
            </a:pPr>
            <a:endParaRPr lang="es-419" sz="1000" dirty="0" smtClean="0">
              <a:solidFill>
                <a:schemeClr val="bg1"/>
              </a:solidFill>
            </a:endParaRPr>
          </a:p>
          <a:p>
            <a:pPr marL="0" indent="0" algn="just">
              <a:buNone/>
            </a:pPr>
            <a:r>
              <a:rPr lang="es-419" sz="2800" dirty="0" smtClean="0">
                <a:solidFill>
                  <a:schemeClr val="bg1"/>
                </a:solidFill>
              </a:rPr>
              <a:t>Juzgados Municipales:</a:t>
            </a:r>
          </a:p>
          <a:p>
            <a:pPr marL="0" indent="0" algn="just">
              <a:buNone/>
            </a:pPr>
            <a:r>
              <a:rPr lang="es-419" sz="1000" dirty="0" smtClean="0">
                <a:solidFill>
                  <a:schemeClr val="bg1"/>
                </a:solidFill>
              </a:rPr>
              <a:t> </a:t>
            </a:r>
          </a:p>
          <a:p>
            <a:pPr marL="0" indent="0" algn="just">
              <a:buNone/>
            </a:pPr>
            <a:r>
              <a:rPr lang="es-CO" sz="2000" dirty="0" smtClean="0">
                <a:solidFill>
                  <a:schemeClr val="bg1"/>
                </a:solidFill>
              </a:rPr>
              <a:t>Operan</a:t>
            </a:r>
            <a:r>
              <a:rPr lang="es-419" sz="2000" dirty="0" smtClean="0">
                <a:solidFill>
                  <a:schemeClr val="bg1"/>
                </a:solidFill>
              </a:rPr>
              <a:t> en las ciudades capitales y acogen a todos los asuntos en materia de derecho:  civil, laboral, penal, familia, menoes, especializados.</a:t>
            </a:r>
            <a:endParaRPr lang="es-419" sz="2000" dirty="0">
              <a:solidFill>
                <a:schemeClr val="bg1"/>
              </a:solidFill>
            </a:endParaRPr>
          </a:p>
          <a:p>
            <a:pPr marL="0" indent="0" algn="just">
              <a:buNone/>
            </a:pPr>
            <a:endParaRPr lang="es-419" sz="2800" dirty="0">
              <a:solidFill>
                <a:schemeClr val="bg1"/>
              </a:solidFill>
            </a:endParaRPr>
          </a:p>
          <a:p>
            <a:pPr marL="0" indent="0" algn="just">
              <a:buNone/>
            </a:pPr>
            <a:endParaRPr lang="es-CO" sz="3600" dirty="0">
              <a:solidFill>
                <a:schemeClr val="bg1"/>
              </a:solidFill>
            </a:endParaRPr>
          </a:p>
        </p:txBody>
      </p:sp>
    </p:spTree>
    <p:extLst>
      <p:ext uri="{BB962C8B-B14F-4D97-AF65-F5344CB8AC3E}">
        <p14:creationId xmlns:p14="http://schemas.microsoft.com/office/powerpoint/2010/main" val="3579243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251520" y="188640"/>
            <a:ext cx="8424936" cy="6480720"/>
          </a:xfrm>
        </p:spPr>
        <p:txBody>
          <a:bodyPr>
            <a:normAutofit fontScale="40000" lnSpcReduction="20000"/>
          </a:bodyPr>
          <a:lstStyle/>
          <a:p>
            <a:r>
              <a:rPr lang="es-CO" sz="9000" b="1" dirty="0" smtClean="0"/>
              <a:t>J</a:t>
            </a:r>
            <a:r>
              <a:rPr lang="es-419" sz="9000" b="1" dirty="0" smtClean="0"/>
              <a:t>urisdicción Constitucional </a:t>
            </a:r>
            <a:endParaRPr lang="es-419" sz="9000" b="1" dirty="0" smtClean="0">
              <a:solidFill>
                <a:schemeClr val="tx1"/>
              </a:solidFill>
            </a:endParaRPr>
          </a:p>
          <a:p>
            <a:pPr algn="l"/>
            <a:endParaRPr lang="es-419" sz="4200" b="1" dirty="0" smtClean="0"/>
          </a:p>
          <a:p>
            <a:pPr algn="just"/>
            <a:r>
              <a:rPr lang="es-CO" sz="4500" dirty="0">
                <a:effectLst/>
              </a:rPr>
              <a:t>La Corte Constitucional es el órgano máximo de esta Jurisdicción, creada por la Constitución de 1991. Los Jueces y Corporaciones de las Jurisdicciones Ordinaria y de lo Contencioso Administrativo también ejercen la Jurisdicción Constitucional, en virtud de la competencia asignada por el artículo 86 de la Constitución Política para conocer de las acciones de tutela, cuya finalidad es la protección inmediata de los derechos constitucionales fundamentales, cuando resulten vulnerados o amenazados por la acción o la omisión de cualquier autoridad pública, e incluso, de los particulares.</a:t>
            </a:r>
            <a:endParaRPr lang="es-419" sz="4500" b="1" dirty="0" smtClean="0"/>
          </a:p>
          <a:p>
            <a:pPr algn="just"/>
            <a:endParaRPr lang="es-419" sz="4500" b="1" dirty="0"/>
          </a:p>
          <a:p>
            <a:pPr algn="l"/>
            <a:endParaRPr lang="es-419" sz="3400" b="1" dirty="0" smtClean="0">
              <a:solidFill>
                <a:schemeClr val="tx1"/>
              </a:solidFill>
            </a:endParaRPr>
          </a:p>
          <a:p>
            <a:pPr algn="l"/>
            <a:r>
              <a:rPr lang="es-CO" sz="7000" b="1" dirty="0" smtClean="0">
                <a:solidFill>
                  <a:schemeClr val="tx1"/>
                </a:solidFill>
              </a:rPr>
              <a:t>La </a:t>
            </a:r>
            <a:r>
              <a:rPr lang="es-CO" sz="7000" b="1" dirty="0" smtClean="0">
                <a:solidFill>
                  <a:schemeClr val="tx1"/>
                </a:solidFill>
              </a:rPr>
              <a:t>Corte </a:t>
            </a:r>
            <a:r>
              <a:rPr lang="es-CO" sz="7000" b="1" dirty="0" smtClean="0">
                <a:solidFill>
                  <a:schemeClr val="tx1"/>
                </a:solidFill>
              </a:rPr>
              <a:t>Constitucional</a:t>
            </a:r>
            <a:endParaRPr lang="es-419" sz="7000" b="1" dirty="0" smtClean="0">
              <a:solidFill>
                <a:schemeClr val="tx1"/>
              </a:solidFill>
            </a:endParaRPr>
          </a:p>
          <a:p>
            <a:endParaRPr lang="es-CO" sz="2100" b="1" dirty="0" smtClean="0">
              <a:solidFill>
                <a:schemeClr val="tx1"/>
              </a:solidFill>
            </a:endParaRPr>
          </a:p>
          <a:p>
            <a:pPr algn="just"/>
            <a:r>
              <a:rPr lang="es-419" sz="4500" dirty="0" smtClean="0">
                <a:solidFill>
                  <a:schemeClr val="tx1"/>
                </a:solidFill>
                <a:effectLst/>
              </a:rPr>
              <a:t>Está </a:t>
            </a:r>
            <a:r>
              <a:rPr lang="es-CO" sz="4500" dirty="0" smtClean="0">
                <a:solidFill>
                  <a:schemeClr val="tx1"/>
                </a:solidFill>
                <a:effectLst/>
              </a:rPr>
              <a:t>compuesta </a:t>
            </a:r>
            <a:r>
              <a:rPr lang="es-CO" sz="4500" dirty="0" smtClean="0">
                <a:effectLst/>
              </a:rPr>
              <a:t>por </a:t>
            </a:r>
            <a:r>
              <a:rPr lang="es-CO" sz="4500" dirty="0">
                <a:effectLst/>
              </a:rPr>
              <a:t>nueve magistrados, elegidos por el Senado de la República para períodos individuales de ocho años</a:t>
            </a:r>
            <a:r>
              <a:rPr lang="es-CO" sz="4500" dirty="0" smtClean="0">
                <a:effectLst/>
              </a:rPr>
              <a:t>,</a:t>
            </a:r>
            <a:r>
              <a:rPr lang="es-419" sz="4500" dirty="0" smtClean="0">
                <a:effectLst/>
              </a:rPr>
              <a:t> no reelegibles</a:t>
            </a:r>
            <a:r>
              <a:rPr lang="es-CO" sz="4500" dirty="0" smtClean="0">
                <a:effectLst/>
              </a:rPr>
              <a:t> </a:t>
            </a:r>
            <a:r>
              <a:rPr lang="es-CO" sz="4500" dirty="0">
                <a:effectLst/>
              </a:rPr>
              <a:t>de ternas presentadas por el Presidente de la República, la Corte Suprema de Justicia y el Consejo de Estado. Desde </a:t>
            </a:r>
            <a:r>
              <a:rPr lang="es-CO" sz="4500" dirty="0" smtClean="0">
                <a:effectLst/>
              </a:rPr>
              <a:t>el </a:t>
            </a:r>
            <a:r>
              <a:rPr lang="es-CO" sz="4500" dirty="0">
                <a:effectLst/>
              </a:rPr>
              <a:t>año de 1992, se encarga de asegurar la integridad y supremacía de la Constitución. En ejercicio de esta función, y según el artículo 241 de la Constitución </a:t>
            </a:r>
            <a:r>
              <a:rPr lang="es-CO" sz="4500" dirty="0" smtClean="0">
                <a:effectLst/>
              </a:rPr>
              <a:t>Política</a:t>
            </a:r>
            <a:r>
              <a:rPr lang="es-419" sz="4500" dirty="0" smtClean="0">
                <a:effectLst/>
              </a:rPr>
              <a:t>.</a:t>
            </a:r>
            <a:endParaRPr lang="es-419" sz="4500" dirty="0" smtClean="0">
              <a:solidFill>
                <a:schemeClr val="tx1"/>
              </a:solidFill>
              <a:effectLst/>
            </a:endParaRPr>
          </a:p>
          <a:p>
            <a:pPr algn="just"/>
            <a:endParaRPr lang="es-CO" sz="4500" dirty="0" smtClean="0">
              <a:solidFill>
                <a:schemeClr val="tx1"/>
              </a:solidFill>
              <a:effectLst/>
            </a:endParaRPr>
          </a:p>
          <a:p>
            <a:pPr algn="just"/>
            <a:r>
              <a:rPr lang="es-CO" sz="4500" dirty="0" smtClean="0">
                <a:solidFill>
                  <a:schemeClr val="tx1"/>
                </a:solidFill>
                <a:effectLst/>
              </a:rPr>
              <a:t>La Corte Constitucional es la encargada de guardar la integridad y la supremacía de la Constitución.</a:t>
            </a:r>
            <a:endParaRPr lang="es-419" sz="4500" dirty="0" smtClean="0">
              <a:solidFill>
                <a:schemeClr val="tx1"/>
              </a:solidFill>
              <a:effectLst/>
            </a:endParaRPr>
          </a:p>
          <a:p>
            <a:pPr algn="just"/>
            <a:endParaRPr lang="es-CO" sz="4000" dirty="0" smtClean="0">
              <a:solidFill>
                <a:schemeClr val="tx1"/>
              </a:solidFill>
              <a:effectLst/>
            </a:endParaRPr>
          </a:p>
          <a:p>
            <a:pPr algn="just"/>
            <a:endParaRPr lang="es-CO" sz="4000" dirty="0" smtClean="0">
              <a:solidFill>
                <a:schemeClr val="tx1"/>
              </a:solidFill>
              <a:effectLst/>
            </a:endParaRPr>
          </a:p>
          <a:p>
            <a:pPr algn="just"/>
            <a:endParaRPr lang="es-CO" sz="4000" dirty="0">
              <a:solidFill>
                <a:schemeClr val="tx1"/>
              </a:solidFill>
            </a:endParaRPr>
          </a:p>
        </p:txBody>
      </p:sp>
    </p:spTree>
    <p:extLst>
      <p:ext uri="{BB962C8B-B14F-4D97-AF65-F5344CB8AC3E}">
        <p14:creationId xmlns:p14="http://schemas.microsoft.com/office/powerpoint/2010/main" val="31579394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043608" y="476672"/>
            <a:ext cx="7344816" cy="6120680"/>
          </a:xfrm>
        </p:spPr>
        <p:txBody>
          <a:bodyPr>
            <a:normAutofit/>
          </a:bodyPr>
          <a:lstStyle/>
          <a:p>
            <a:pPr algn="just"/>
            <a:r>
              <a:rPr lang="es-CO" sz="1600" dirty="0">
                <a:effectLst/>
              </a:rPr>
              <a:t>Entre sus funciones se encuentran:</a:t>
            </a:r>
            <a:endParaRPr lang="es-419" sz="1600" dirty="0">
              <a:effectLst/>
            </a:endParaRPr>
          </a:p>
          <a:p>
            <a:pPr algn="just"/>
            <a:endParaRPr lang="es-CO" sz="1600" dirty="0">
              <a:effectLst/>
            </a:endParaRPr>
          </a:p>
          <a:p>
            <a:pPr algn="just"/>
            <a:r>
              <a:rPr lang="es-419" sz="1600" dirty="0">
                <a:effectLst/>
              </a:rPr>
              <a:t>-</a:t>
            </a:r>
            <a:r>
              <a:rPr lang="es-CO" sz="1600" dirty="0">
                <a:effectLst/>
              </a:rPr>
              <a:t>Decide sobre las demandas de inconstitucionalidad que promuevan los ciudadanos y contra los actos reformatorios de la Constitución.</a:t>
            </a:r>
            <a:endParaRPr lang="es-419" sz="1600" dirty="0">
              <a:effectLst/>
            </a:endParaRPr>
          </a:p>
          <a:p>
            <a:pPr algn="just"/>
            <a:r>
              <a:rPr lang="es-419" sz="1600" dirty="0" smtClean="0">
                <a:effectLst/>
              </a:rPr>
              <a:t>-</a:t>
            </a:r>
            <a:r>
              <a:rPr lang="es-CO" sz="1600" dirty="0">
                <a:effectLst/>
              </a:rPr>
              <a:t>Decide con anterioridad al pronunciamiento popular, sobre la constitucionalidad de la convocatoria a un referendo o a una Asamblea Constituyente para reformar la Constitución.</a:t>
            </a:r>
          </a:p>
          <a:p>
            <a:pPr algn="just"/>
            <a:endParaRPr lang="es-CO" sz="1600" dirty="0"/>
          </a:p>
          <a:p>
            <a:pPr algn="just"/>
            <a:r>
              <a:rPr lang="es-419" sz="1600" dirty="0" smtClean="0">
                <a:effectLst/>
              </a:rPr>
              <a:t>-</a:t>
            </a:r>
            <a:r>
              <a:rPr lang="es-CO" sz="1600" dirty="0" smtClean="0">
                <a:solidFill>
                  <a:schemeClr val="tx1"/>
                </a:solidFill>
                <a:effectLst/>
              </a:rPr>
              <a:t>Decide sobre la constitucionalidad de los referendos sobre leyes y de las consultas populares y plebiscitos del orden nacional.</a:t>
            </a:r>
            <a:endParaRPr lang="es-419" sz="1600" dirty="0" smtClean="0">
              <a:solidFill>
                <a:schemeClr val="tx1"/>
              </a:solidFill>
              <a:effectLst/>
            </a:endParaRPr>
          </a:p>
          <a:p>
            <a:pPr algn="just"/>
            <a:endParaRPr lang="es-CO" sz="1600" dirty="0" smtClean="0">
              <a:solidFill>
                <a:schemeClr val="tx1"/>
              </a:solidFill>
              <a:effectLst/>
            </a:endParaRPr>
          </a:p>
          <a:p>
            <a:pPr algn="just"/>
            <a:r>
              <a:rPr lang="es-419" sz="1600" dirty="0" smtClean="0">
                <a:solidFill>
                  <a:schemeClr val="tx1"/>
                </a:solidFill>
                <a:effectLst/>
              </a:rPr>
              <a:t>-</a:t>
            </a:r>
            <a:r>
              <a:rPr lang="es-CO" sz="1600" dirty="0" smtClean="0">
                <a:solidFill>
                  <a:schemeClr val="tx1"/>
                </a:solidFill>
                <a:effectLst/>
              </a:rPr>
              <a:t>Decide sobre las demandas de inconstitucionalidad que presenten los ciudadanos contra las leyes.</a:t>
            </a:r>
            <a:endParaRPr lang="es-419" sz="1600" dirty="0" smtClean="0">
              <a:solidFill>
                <a:schemeClr val="tx1"/>
              </a:solidFill>
              <a:effectLst/>
            </a:endParaRPr>
          </a:p>
          <a:p>
            <a:pPr algn="just"/>
            <a:endParaRPr lang="es-CO" sz="1600" dirty="0" smtClean="0">
              <a:solidFill>
                <a:schemeClr val="tx1"/>
              </a:solidFill>
              <a:effectLst/>
            </a:endParaRPr>
          </a:p>
          <a:p>
            <a:pPr algn="just"/>
            <a:r>
              <a:rPr lang="es-419" sz="1600" dirty="0" smtClean="0">
                <a:solidFill>
                  <a:schemeClr val="tx1"/>
                </a:solidFill>
                <a:effectLst/>
              </a:rPr>
              <a:t>-</a:t>
            </a:r>
            <a:r>
              <a:rPr lang="es-CO" sz="1600" dirty="0" smtClean="0">
                <a:solidFill>
                  <a:schemeClr val="tx1"/>
                </a:solidFill>
                <a:effectLst/>
              </a:rPr>
              <a:t>Decide definitivamente sobre la constitucionalidad de los proyectos de ley que hayan sido objetados por el Gobierno como inconstitucionales.</a:t>
            </a:r>
            <a:endParaRPr lang="es-419" sz="1600" dirty="0" smtClean="0">
              <a:solidFill>
                <a:schemeClr val="tx1"/>
              </a:solidFill>
              <a:effectLst/>
            </a:endParaRPr>
          </a:p>
          <a:p>
            <a:pPr algn="just"/>
            <a:endParaRPr lang="es-CO" sz="1600" dirty="0" smtClean="0">
              <a:solidFill>
                <a:schemeClr val="tx1"/>
              </a:solidFill>
              <a:effectLst/>
            </a:endParaRPr>
          </a:p>
          <a:p>
            <a:pPr algn="just"/>
            <a:r>
              <a:rPr lang="es-419" sz="1600" dirty="0" smtClean="0">
                <a:solidFill>
                  <a:schemeClr val="tx1"/>
                </a:solidFill>
                <a:effectLst/>
              </a:rPr>
              <a:t>-</a:t>
            </a:r>
            <a:r>
              <a:rPr lang="es-CO" sz="1600" dirty="0" smtClean="0">
                <a:solidFill>
                  <a:schemeClr val="tx1"/>
                </a:solidFill>
                <a:effectLst/>
              </a:rPr>
              <a:t>Revisa, de acuerdo a  la ley, las decisiones judiciales relacionadas con la acción de tutela de los derechos constitucionales.</a:t>
            </a:r>
            <a:endParaRPr lang="es-419" sz="1600" dirty="0" smtClean="0">
              <a:solidFill>
                <a:schemeClr val="tx1"/>
              </a:solidFill>
              <a:effectLst/>
            </a:endParaRPr>
          </a:p>
          <a:p>
            <a:pPr algn="just"/>
            <a:endParaRPr lang="es-CO" sz="1600" dirty="0" smtClean="0">
              <a:solidFill>
                <a:schemeClr val="tx1"/>
              </a:solidFill>
              <a:effectLst/>
            </a:endParaRPr>
          </a:p>
          <a:p>
            <a:pPr algn="just"/>
            <a:r>
              <a:rPr lang="es-419" sz="1600" dirty="0" smtClean="0">
                <a:solidFill>
                  <a:schemeClr val="tx1"/>
                </a:solidFill>
                <a:effectLst/>
              </a:rPr>
              <a:t>-</a:t>
            </a:r>
            <a:r>
              <a:rPr lang="es-CO" sz="1600" dirty="0" smtClean="0">
                <a:solidFill>
                  <a:schemeClr val="tx1"/>
                </a:solidFill>
                <a:effectLst/>
              </a:rPr>
              <a:t>Decide definitivamente sobre la </a:t>
            </a:r>
            <a:r>
              <a:rPr lang="es-CO" sz="1600" dirty="0" err="1" smtClean="0">
                <a:solidFill>
                  <a:schemeClr val="tx1"/>
                </a:solidFill>
                <a:effectLst/>
              </a:rPr>
              <a:t>exequibilidad</a:t>
            </a:r>
            <a:r>
              <a:rPr lang="es-CO" sz="1600" dirty="0" smtClean="0">
                <a:solidFill>
                  <a:schemeClr val="tx1"/>
                </a:solidFill>
                <a:effectLst/>
              </a:rPr>
              <a:t> de los tratados internacionales y de las leyes que los </a:t>
            </a:r>
            <a:r>
              <a:rPr lang="es-CO" sz="1600" dirty="0" smtClean="0">
                <a:solidFill>
                  <a:schemeClr val="tx1"/>
                </a:solidFill>
                <a:effectLst/>
              </a:rPr>
              <a:t>aprueben</a:t>
            </a:r>
            <a:r>
              <a:rPr lang="es-419" sz="1600" dirty="0" smtClean="0">
                <a:solidFill>
                  <a:schemeClr val="tx1"/>
                </a:solidFill>
                <a:effectLst/>
              </a:rPr>
              <a:t>.</a:t>
            </a:r>
            <a:endParaRPr lang="es-CO" sz="1600" dirty="0">
              <a:solidFill>
                <a:schemeClr val="tx1"/>
              </a:solidFill>
            </a:endParaRPr>
          </a:p>
        </p:txBody>
      </p:sp>
    </p:spTree>
    <p:extLst>
      <p:ext uri="{BB962C8B-B14F-4D97-AF65-F5344CB8AC3E}">
        <p14:creationId xmlns:p14="http://schemas.microsoft.com/office/powerpoint/2010/main" val="24204820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Marcador de contenido"/>
          <p:cNvSpPr>
            <a:spLocks noGrp="1"/>
          </p:cNvSpPr>
          <p:nvPr>
            <p:ph type="subTitle" idx="1"/>
          </p:nvPr>
        </p:nvSpPr>
        <p:spPr>
          <a:xfrm>
            <a:off x="323528" y="260648"/>
            <a:ext cx="8280920" cy="6264696"/>
          </a:xfrm>
        </p:spPr>
        <p:txBody>
          <a:bodyPr>
            <a:normAutofit fontScale="55000" lnSpcReduction="20000"/>
          </a:bodyPr>
          <a:lstStyle/>
          <a:p>
            <a:pPr marL="0" indent="0">
              <a:buNone/>
            </a:pPr>
            <a:r>
              <a:rPr lang="es-419" sz="5800" b="1" dirty="0" smtClean="0"/>
              <a:t>Jurisdicción Contencioso Administrativa </a:t>
            </a:r>
          </a:p>
          <a:p>
            <a:pPr marL="0" indent="0">
              <a:buNone/>
            </a:pPr>
            <a:endParaRPr lang="es-419" b="1" dirty="0"/>
          </a:p>
          <a:p>
            <a:pPr algn="just"/>
            <a:r>
              <a:rPr lang="es-419" sz="2700" dirty="0" smtClean="0">
                <a:effectLst/>
              </a:rPr>
              <a:t>E</a:t>
            </a:r>
            <a:r>
              <a:rPr lang="es-CO" sz="2700" dirty="0" err="1" smtClean="0">
                <a:effectLst/>
              </a:rPr>
              <a:t>stá</a:t>
            </a:r>
            <a:r>
              <a:rPr lang="es-CO" sz="2700" dirty="0" smtClean="0">
                <a:effectLst/>
              </a:rPr>
              <a:t> </a:t>
            </a:r>
            <a:r>
              <a:rPr lang="es-CO" sz="2700" dirty="0">
                <a:effectLst/>
              </a:rPr>
              <a:t>instituida para </a:t>
            </a:r>
            <a:r>
              <a:rPr lang="es-419" sz="2700" dirty="0" smtClean="0">
                <a:effectLst/>
              </a:rPr>
              <a:t>conocer de </a:t>
            </a:r>
            <a:r>
              <a:rPr lang="es-CO" sz="2700" dirty="0" smtClean="0">
                <a:effectLst/>
              </a:rPr>
              <a:t>las </a:t>
            </a:r>
            <a:r>
              <a:rPr lang="es-CO" sz="2700" dirty="0">
                <a:effectLst/>
              </a:rPr>
              <a:t>controversias y litigios </a:t>
            </a:r>
            <a:r>
              <a:rPr lang="es-419" sz="2700" dirty="0" smtClean="0">
                <a:effectLst/>
              </a:rPr>
              <a:t>donde las entidades del estado son parte</a:t>
            </a:r>
            <a:r>
              <a:rPr lang="es-CO" sz="2700" dirty="0" smtClean="0">
                <a:effectLst/>
              </a:rPr>
              <a:t> </a:t>
            </a:r>
            <a:r>
              <a:rPr lang="es-CO" sz="2700" dirty="0">
                <a:effectLst/>
              </a:rPr>
              <a:t>originados en la actividad de las entidades públicas y de las personas privadas que desempeñen funciones propias de los distintos órganos del Estado. Esta jurisdicción se ejerce por el Consejo de Estado, los Tribunales Administrativos y los Juzgados Administrativos</a:t>
            </a:r>
            <a:r>
              <a:rPr lang="es-CO" sz="2600" dirty="0">
                <a:effectLst/>
              </a:rPr>
              <a:t>.</a:t>
            </a:r>
          </a:p>
          <a:p>
            <a:pPr marL="0" indent="0" algn="just">
              <a:buNone/>
            </a:pPr>
            <a:endParaRPr lang="es-419" sz="1400" b="1" dirty="0" smtClean="0"/>
          </a:p>
          <a:p>
            <a:pPr marL="0" indent="0" algn="just">
              <a:buNone/>
            </a:pPr>
            <a:endParaRPr lang="es-419" sz="1700" b="1" dirty="0"/>
          </a:p>
          <a:p>
            <a:pPr marL="0" indent="0" algn="just">
              <a:buNone/>
            </a:pPr>
            <a:r>
              <a:rPr lang="es-CO" sz="4700" b="1" dirty="0" smtClean="0"/>
              <a:t>Consejo </a:t>
            </a:r>
            <a:r>
              <a:rPr lang="es-CO" sz="4700" b="1" dirty="0" smtClean="0"/>
              <a:t>de Estado</a:t>
            </a:r>
            <a:endParaRPr lang="es-419" sz="4700" b="1" dirty="0" smtClean="0"/>
          </a:p>
          <a:p>
            <a:pPr marL="0" indent="0" algn="just">
              <a:buNone/>
            </a:pPr>
            <a:endParaRPr lang="es-419" b="1" dirty="0" smtClean="0"/>
          </a:p>
          <a:p>
            <a:pPr algn="just"/>
            <a:r>
              <a:rPr lang="es-419" sz="2700" dirty="0" smtClean="0"/>
              <a:t>Es el máximo tribunal de la jurisdicción contencioso administrativa. </a:t>
            </a:r>
            <a:r>
              <a:rPr lang="es-CO" sz="2700" dirty="0">
                <a:effectLst/>
              </a:rPr>
              <a:t>Está integrado por 27 magistrados, elegidos por la misma corporación para períodos individuales de ocho años</a:t>
            </a:r>
            <a:r>
              <a:rPr lang="es-CO" sz="2700" dirty="0" smtClean="0">
                <a:effectLst/>
              </a:rPr>
              <a:t>,</a:t>
            </a:r>
            <a:r>
              <a:rPr lang="es-419" sz="2700" dirty="0" smtClean="0">
                <a:effectLst/>
              </a:rPr>
              <a:t> no reelegibles,</a:t>
            </a:r>
            <a:r>
              <a:rPr lang="es-CO" sz="2700" dirty="0" smtClean="0">
                <a:effectLst/>
              </a:rPr>
              <a:t> </a:t>
            </a:r>
            <a:r>
              <a:rPr lang="es-CO" sz="2700" dirty="0">
                <a:effectLst/>
              </a:rPr>
              <a:t>de listas enviadas por la Sala Administrativa del Consejo Superior de la Judicatura, superiores a cinco candidatos. Esta Corporación ejerce sus funciones en tres salas: la Sala Plena, integrada por todos los consejeros; la Sala de lo Contencioso Administrativo, integrada por veintitrés consejeros; y la Sala de Consulta y Servicio Civil, integrada por cuatro </a:t>
            </a:r>
            <a:r>
              <a:rPr lang="es-CO" sz="2700" dirty="0" smtClean="0">
                <a:effectLst/>
              </a:rPr>
              <a:t>consejeros</a:t>
            </a:r>
            <a:r>
              <a:rPr lang="es-419" sz="2700" dirty="0" smtClean="0">
                <a:effectLst/>
              </a:rPr>
              <a:t>. </a:t>
            </a:r>
          </a:p>
          <a:p>
            <a:pPr algn="just"/>
            <a:endParaRPr lang="es-419" sz="2700" dirty="0">
              <a:effectLst/>
            </a:endParaRPr>
          </a:p>
          <a:p>
            <a:pPr algn="just"/>
            <a:r>
              <a:rPr lang="es-CO" sz="2700" dirty="0" smtClean="0">
                <a:effectLst/>
              </a:rPr>
              <a:t>El </a:t>
            </a:r>
            <a:r>
              <a:rPr lang="es-CO" sz="2700" dirty="0" smtClean="0">
                <a:effectLst/>
              </a:rPr>
              <a:t>Consejo de Estado tiene seis funciones generales</a:t>
            </a:r>
            <a:r>
              <a:rPr lang="es-CO" sz="2700" dirty="0" smtClean="0">
                <a:effectLst/>
              </a:rPr>
              <a:t>:</a:t>
            </a:r>
            <a:endParaRPr lang="es-419" sz="2700" dirty="0" smtClean="0">
              <a:effectLst/>
            </a:endParaRPr>
          </a:p>
          <a:p>
            <a:pPr algn="just"/>
            <a:endParaRPr lang="es-CO" sz="2700" dirty="0" smtClean="0">
              <a:effectLst/>
            </a:endParaRPr>
          </a:p>
          <a:p>
            <a:pPr algn="just"/>
            <a:r>
              <a:rPr lang="es-CO" sz="2700" dirty="0" smtClean="0">
                <a:effectLst/>
              </a:rPr>
              <a:t>Es el tribunal supremo de lo contencioso administrativo.</a:t>
            </a:r>
          </a:p>
          <a:p>
            <a:pPr algn="just"/>
            <a:r>
              <a:rPr lang="es-CO" sz="2700" dirty="0" smtClean="0">
                <a:effectLst/>
              </a:rPr>
              <a:t>Debe conocer las acciones de nulidad por inconstitucionalidad de los decretos dictados por el Gobierno y que no corresponden </a:t>
            </a:r>
            <a:r>
              <a:rPr lang="es-419" sz="2700" dirty="0" smtClean="0">
                <a:effectLst/>
              </a:rPr>
              <a:t>a</a:t>
            </a:r>
            <a:r>
              <a:rPr lang="es-CO" sz="2700" dirty="0" smtClean="0">
                <a:effectLst/>
              </a:rPr>
              <a:t> </a:t>
            </a:r>
            <a:r>
              <a:rPr lang="es-CO" sz="2700" dirty="0" smtClean="0">
                <a:effectLst/>
              </a:rPr>
              <a:t>la Corte Constitucional.</a:t>
            </a:r>
          </a:p>
          <a:p>
            <a:pPr algn="just"/>
            <a:r>
              <a:rPr lang="es-CO" sz="2700" dirty="0" smtClean="0">
                <a:effectLst/>
              </a:rPr>
              <a:t>Es el cuerpo consultivo supremo del Gobierno en temas de administración.</a:t>
            </a:r>
          </a:p>
          <a:p>
            <a:pPr algn="just"/>
            <a:r>
              <a:rPr lang="es-CO" sz="2700" dirty="0" smtClean="0">
                <a:effectLst/>
              </a:rPr>
              <a:t>Es el encargado de preparar y presentar los proyectos de reformas a la Constitución, así como los proyectos de ley.</a:t>
            </a:r>
          </a:p>
          <a:p>
            <a:pPr algn="just"/>
            <a:r>
              <a:rPr lang="es-CO" sz="2700" dirty="0" smtClean="0">
                <a:effectLst/>
              </a:rPr>
              <a:t>Tiene que estar al tanto de los casos de pérdida de investidura de los Congresistas.</a:t>
            </a:r>
          </a:p>
          <a:p>
            <a:pPr algn="just"/>
            <a:r>
              <a:rPr lang="es-CO" sz="2700" dirty="0" smtClean="0">
                <a:effectLst/>
              </a:rPr>
              <a:t>El Consejo de Estado se da su propio reglamento y tiene que ejercer </a:t>
            </a:r>
            <a:r>
              <a:rPr lang="es-CO" sz="2700" dirty="0" err="1" smtClean="0">
                <a:effectLst/>
              </a:rPr>
              <a:t>otr</a:t>
            </a:r>
            <a:r>
              <a:rPr lang="es-419" sz="2700" dirty="0" smtClean="0">
                <a:effectLst/>
              </a:rPr>
              <a:t>a</a:t>
            </a:r>
            <a:r>
              <a:rPr lang="es-CO" sz="2700" dirty="0" smtClean="0">
                <a:effectLst/>
              </a:rPr>
              <a:t>s funciones que puede determinar la ley.</a:t>
            </a:r>
          </a:p>
          <a:p>
            <a:pPr algn="just"/>
            <a:endParaRPr lang="es-CO" sz="2700" dirty="0"/>
          </a:p>
        </p:txBody>
      </p:sp>
    </p:spTree>
    <p:extLst>
      <p:ext uri="{BB962C8B-B14F-4D97-AF65-F5344CB8AC3E}">
        <p14:creationId xmlns:p14="http://schemas.microsoft.com/office/powerpoint/2010/main" val="24097565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251520" y="332656"/>
            <a:ext cx="8640960" cy="6192688"/>
          </a:xfrm>
        </p:spPr>
        <p:txBody>
          <a:bodyPr>
            <a:normAutofit fontScale="92500" lnSpcReduction="10000"/>
          </a:bodyPr>
          <a:lstStyle/>
          <a:p>
            <a:pPr algn="just"/>
            <a:r>
              <a:rPr lang="es-419" sz="2800" dirty="0" smtClean="0">
                <a:effectLst/>
              </a:rPr>
              <a:t>Tribunales</a:t>
            </a:r>
            <a:r>
              <a:rPr lang="es-419" sz="2800" dirty="0" smtClean="0"/>
              <a:t> </a:t>
            </a:r>
            <a:r>
              <a:rPr lang="es-419" sz="2800" dirty="0" smtClean="0">
                <a:effectLst/>
              </a:rPr>
              <a:t>Administrativos</a:t>
            </a:r>
            <a:r>
              <a:rPr lang="es-419" sz="2800" dirty="0" smtClean="0"/>
              <a:t>:</a:t>
            </a:r>
          </a:p>
          <a:p>
            <a:pPr algn="just"/>
            <a:endParaRPr lang="es-419" dirty="0"/>
          </a:p>
          <a:p>
            <a:pPr algn="just"/>
            <a:r>
              <a:rPr lang="es-CO" dirty="0">
                <a:effectLst/>
              </a:rPr>
              <a:t>Están integrados mínimo por tres magistrados, quienes ejercen sus funciones en salas únicas, con excepción del Tribunal Administrativo de Cundinamarca. Actualmente existen en el país 26 tribunales administrativos</a:t>
            </a:r>
            <a:r>
              <a:rPr lang="es-CO" dirty="0" smtClean="0">
                <a:effectLst/>
              </a:rPr>
              <a:t>.</a:t>
            </a:r>
            <a:endParaRPr lang="es-419" dirty="0" smtClean="0">
              <a:effectLst/>
            </a:endParaRPr>
          </a:p>
          <a:p>
            <a:pPr algn="just"/>
            <a:endParaRPr lang="es-419" dirty="0">
              <a:effectLst/>
            </a:endParaRPr>
          </a:p>
          <a:p>
            <a:pPr algn="just"/>
            <a:r>
              <a:rPr lang="es-419" sz="2800" dirty="0" smtClean="0">
                <a:effectLst/>
              </a:rPr>
              <a:t>Juzgados Administrativos</a:t>
            </a:r>
            <a:r>
              <a:rPr lang="es-419" dirty="0" smtClean="0">
                <a:effectLst/>
              </a:rPr>
              <a:t>: </a:t>
            </a:r>
            <a:endParaRPr lang="es-CO" dirty="0">
              <a:effectLst/>
            </a:endParaRPr>
          </a:p>
          <a:p>
            <a:pPr algn="just"/>
            <a:endParaRPr lang="es-419" dirty="0" smtClean="0"/>
          </a:p>
          <a:p>
            <a:pPr algn="just"/>
            <a:r>
              <a:rPr lang="es-CO" dirty="0">
                <a:effectLst/>
              </a:rPr>
              <a:t>La Ley Estatutaria de Administración de Justicia creó jueces en esta </a:t>
            </a:r>
            <a:r>
              <a:rPr lang="es-CO" dirty="0" smtClean="0">
                <a:effectLst/>
              </a:rPr>
              <a:t>jurisdicción</a:t>
            </a:r>
            <a:r>
              <a:rPr lang="es-419" dirty="0" smtClean="0">
                <a:effectLst/>
              </a:rPr>
              <a:t>. </a:t>
            </a:r>
            <a:r>
              <a:rPr lang="es-CO" dirty="0">
                <a:effectLst/>
              </a:rPr>
              <a:t>Posteriormente, la Ley 446 de 1998 les adscribió competencias en única y primera instancia, entre las cuales están las acciones de cumplimiento y ordinarias hasta 300 salarios mínimos legales en procesos de nulidad y restablecimiento del derecho, y procesos contractuales y de reparación directa hasta 500 salarios mínimos legales. Ello con el fin de facilitar la descongestión de la jurisdicción de lo contencioso administrativo.</a:t>
            </a:r>
          </a:p>
          <a:p>
            <a:pPr algn="just"/>
            <a:endParaRPr lang="es-CO" dirty="0"/>
          </a:p>
        </p:txBody>
      </p:sp>
    </p:spTree>
    <p:extLst>
      <p:ext uri="{BB962C8B-B14F-4D97-AF65-F5344CB8AC3E}">
        <p14:creationId xmlns:p14="http://schemas.microsoft.com/office/powerpoint/2010/main" val="34487799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755576" y="404664"/>
            <a:ext cx="7704856" cy="6048672"/>
          </a:xfrm>
        </p:spPr>
        <p:txBody>
          <a:bodyPr>
            <a:normAutofit/>
          </a:bodyPr>
          <a:lstStyle/>
          <a:p>
            <a:r>
              <a:rPr lang="es-CO" sz="3600" dirty="0" smtClean="0">
                <a:solidFill>
                  <a:schemeClr val="tx1"/>
                </a:solidFill>
              </a:rPr>
              <a:t>Jurisdicciones Especiales</a:t>
            </a:r>
            <a:endParaRPr lang="es-419" sz="3600" dirty="0" smtClean="0">
              <a:solidFill>
                <a:schemeClr val="tx1"/>
              </a:solidFill>
            </a:endParaRPr>
          </a:p>
          <a:p>
            <a:endParaRPr lang="es-419" sz="1000" dirty="0" smtClean="0">
              <a:solidFill>
                <a:schemeClr val="tx1"/>
              </a:solidFill>
            </a:endParaRPr>
          </a:p>
          <a:p>
            <a:pPr algn="just"/>
            <a:r>
              <a:rPr lang="es-419" dirty="0">
                <a:effectLst/>
              </a:rPr>
              <a:t>Dentro de esta jurisdicción encontramos la justicia Penal </a:t>
            </a:r>
            <a:r>
              <a:rPr lang="es-419" dirty="0" smtClean="0">
                <a:effectLst/>
              </a:rPr>
              <a:t>Militar </a:t>
            </a:r>
            <a:r>
              <a:rPr lang="es-419" dirty="0">
                <a:effectLst/>
              </a:rPr>
              <a:t>y 2 </a:t>
            </a:r>
            <a:r>
              <a:rPr lang="es-CO" dirty="0">
                <a:effectLst/>
              </a:rPr>
              <a:t>jurisdicciones especiales </a:t>
            </a:r>
            <a:r>
              <a:rPr lang="es-419" dirty="0">
                <a:effectLst/>
              </a:rPr>
              <a:t>c</a:t>
            </a:r>
            <a:r>
              <a:rPr lang="es-CO" dirty="0" err="1">
                <a:effectLst/>
              </a:rPr>
              <a:t>readas</a:t>
            </a:r>
            <a:r>
              <a:rPr lang="es-CO" dirty="0">
                <a:effectLst/>
              </a:rPr>
              <a:t> por la Constitución Política de 1991, y están compuestas por las autoridades de los pueblos indígenas, y por los jueces de </a:t>
            </a:r>
            <a:r>
              <a:rPr lang="es-CO" dirty="0" smtClean="0">
                <a:effectLst/>
              </a:rPr>
              <a:t>paz</a:t>
            </a:r>
            <a:r>
              <a:rPr lang="es-419" dirty="0" smtClean="0">
                <a:effectLst/>
              </a:rPr>
              <a:t>.</a:t>
            </a:r>
            <a:endParaRPr lang="es-419" dirty="0"/>
          </a:p>
          <a:p>
            <a:pPr algn="just"/>
            <a:endParaRPr lang="es-419" dirty="0" smtClean="0">
              <a:solidFill>
                <a:schemeClr val="tx1"/>
              </a:solidFill>
            </a:endParaRPr>
          </a:p>
          <a:p>
            <a:pPr algn="just"/>
            <a:r>
              <a:rPr lang="es-419" sz="2800" dirty="0">
                <a:effectLst/>
              </a:rPr>
              <a:t>Jurisdicción Penal </a:t>
            </a:r>
            <a:r>
              <a:rPr lang="es-419" sz="2800" dirty="0" smtClean="0">
                <a:effectLst/>
              </a:rPr>
              <a:t>Militar</a:t>
            </a:r>
            <a:r>
              <a:rPr lang="es-419" sz="2800" dirty="0">
                <a:effectLst/>
              </a:rPr>
              <a:t>:</a:t>
            </a:r>
            <a:r>
              <a:rPr lang="es-419" sz="2800" dirty="0" smtClean="0">
                <a:effectLst/>
              </a:rPr>
              <a:t> </a:t>
            </a:r>
            <a:endParaRPr lang="es-419" sz="2800" dirty="0">
              <a:effectLst/>
            </a:endParaRPr>
          </a:p>
          <a:p>
            <a:pPr algn="just"/>
            <a:endParaRPr lang="es-419" i="1" dirty="0"/>
          </a:p>
          <a:p>
            <a:pPr algn="just"/>
            <a:r>
              <a:rPr lang="es-CO" dirty="0"/>
              <a:t>E</a:t>
            </a:r>
            <a:r>
              <a:rPr lang="es-419" dirty="0"/>
              <a:t>s aquella que se encarga del juzgamiento y contiene toda la legislación ( normas, procesos y procedimiento) relacionada con los militares de las fuerza armadas de Colombia por actos cometidos en ejercicio de sus funciones.</a:t>
            </a:r>
          </a:p>
          <a:p>
            <a:pPr algn="just"/>
            <a:endParaRPr lang="es-419" dirty="0">
              <a:solidFill>
                <a:schemeClr val="tx1"/>
              </a:solidFill>
            </a:endParaRPr>
          </a:p>
          <a:p>
            <a:pPr algn="just"/>
            <a:endParaRPr lang="es-419" i="1" dirty="0">
              <a:solidFill>
                <a:schemeClr val="tx1"/>
              </a:solidFill>
              <a:effectLst/>
            </a:endParaRPr>
          </a:p>
          <a:p>
            <a:pPr algn="just"/>
            <a:endParaRPr lang="es-419" i="1" dirty="0" smtClean="0">
              <a:solidFill>
                <a:schemeClr val="tx1"/>
              </a:solidFill>
              <a:effectLst/>
            </a:endParaRPr>
          </a:p>
          <a:p>
            <a:pPr algn="just"/>
            <a:endParaRPr lang="es-419" dirty="0" smtClean="0">
              <a:solidFill>
                <a:schemeClr val="tx1"/>
              </a:solidFill>
              <a:effectLst/>
            </a:endParaRPr>
          </a:p>
          <a:p>
            <a:pPr algn="just"/>
            <a:endParaRPr lang="es-419" dirty="0">
              <a:solidFill>
                <a:schemeClr val="tx1"/>
              </a:solidFill>
            </a:endParaRPr>
          </a:p>
          <a:p>
            <a:pPr algn="just"/>
            <a:endParaRPr lang="es-CO" dirty="0" smtClean="0">
              <a:solidFill>
                <a:schemeClr val="tx1"/>
              </a:solidFill>
              <a:effectLst/>
            </a:endParaRPr>
          </a:p>
          <a:p>
            <a:pPr algn="just"/>
            <a:endParaRPr lang="es-CO" dirty="0">
              <a:solidFill>
                <a:schemeClr val="tx1"/>
              </a:solidFill>
            </a:endParaRPr>
          </a:p>
        </p:txBody>
      </p:sp>
    </p:spTree>
    <p:extLst>
      <p:ext uri="{BB962C8B-B14F-4D97-AF65-F5344CB8AC3E}">
        <p14:creationId xmlns:p14="http://schemas.microsoft.com/office/powerpoint/2010/main" val="27257155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467544" y="548680"/>
            <a:ext cx="8136904" cy="5832648"/>
          </a:xfrm>
        </p:spPr>
        <p:txBody>
          <a:bodyPr>
            <a:normAutofit/>
          </a:bodyPr>
          <a:lstStyle/>
          <a:p>
            <a:pPr algn="just"/>
            <a:r>
              <a:rPr lang="es-419" sz="2800" dirty="0" smtClean="0">
                <a:effectLst/>
              </a:rPr>
              <a:t>Jurisdicción </a:t>
            </a:r>
            <a:r>
              <a:rPr lang="es-419" sz="2800" dirty="0">
                <a:effectLst/>
              </a:rPr>
              <a:t>Indígena:</a:t>
            </a:r>
          </a:p>
          <a:p>
            <a:pPr algn="just"/>
            <a:endParaRPr lang="es-419" sz="1050" dirty="0"/>
          </a:p>
          <a:p>
            <a:pPr algn="just"/>
            <a:r>
              <a:rPr lang="es-CO" dirty="0">
                <a:effectLst/>
              </a:rPr>
              <a:t>Se refiere a la autoridad de los pueblos indígenas </a:t>
            </a:r>
            <a:r>
              <a:rPr lang="es-419" dirty="0">
                <a:effectLst/>
              </a:rPr>
              <a:t>ya que</a:t>
            </a:r>
            <a:r>
              <a:rPr lang="es-CO" dirty="0">
                <a:effectLst/>
              </a:rPr>
              <a:t> ellos pueden ejecutar funciones jurisdiccionales dentro de sus territorios de acuerdo a sus propias normas, sin embargo, estas no pueden ser contrarias a la Constitución ni a las leyes de la República. </a:t>
            </a:r>
            <a:endParaRPr lang="es-419" dirty="0">
              <a:effectLst/>
            </a:endParaRPr>
          </a:p>
          <a:p>
            <a:pPr algn="just"/>
            <a:endParaRPr lang="es-419" i="1" dirty="0">
              <a:effectLst/>
            </a:endParaRPr>
          </a:p>
          <a:p>
            <a:pPr algn="just"/>
            <a:r>
              <a:rPr lang="es-419" sz="2800" dirty="0" smtClean="0">
                <a:solidFill>
                  <a:schemeClr val="tx1"/>
                </a:solidFill>
                <a:effectLst/>
              </a:rPr>
              <a:t>Jurisdicción de Paz:</a:t>
            </a:r>
          </a:p>
          <a:p>
            <a:pPr algn="just"/>
            <a:endParaRPr lang="es-419" sz="1800" dirty="0" smtClean="0">
              <a:effectLst/>
            </a:endParaRPr>
          </a:p>
          <a:p>
            <a:pPr algn="just"/>
            <a:r>
              <a:rPr lang="es-CO" dirty="0">
                <a:effectLst/>
              </a:rPr>
              <a:t>Les compete resolver en equidad los </a:t>
            </a:r>
            <a:r>
              <a:rPr lang="es-CO" dirty="0" smtClean="0">
                <a:effectLst/>
              </a:rPr>
              <a:t>conflictos</a:t>
            </a:r>
            <a:r>
              <a:rPr lang="es-419" dirty="0" smtClean="0">
                <a:effectLst/>
              </a:rPr>
              <a:t> </a:t>
            </a:r>
            <a:r>
              <a:rPr lang="es-CO" dirty="0" smtClean="0">
                <a:effectLst/>
              </a:rPr>
              <a:t>individuales </a:t>
            </a:r>
            <a:r>
              <a:rPr lang="es-CO" dirty="0">
                <a:effectLst/>
              </a:rPr>
              <a:t>y comunitarios, sin reemplazar las </a:t>
            </a:r>
            <a:r>
              <a:rPr lang="es-CO" dirty="0" smtClean="0">
                <a:effectLst/>
              </a:rPr>
              <a:t>funciones</a:t>
            </a:r>
            <a:r>
              <a:rPr lang="es-419" dirty="0" smtClean="0">
                <a:effectLst/>
              </a:rPr>
              <a:t> </a:t>
            </a:r>
            <a:r>
              <a:rPr lang="es-CO" dirty="0" smtClean="0">
                <a:effectLst/>
              </a:rPr>
              <a:t>de </a:t>
            </a:r>
            <a:r>
              <a:rPr lang="es-CO" dirty="0">
                <a:effectLst/>
              </a:rPr>
              <a:t>los aparatos jurisdiccionales, ya que son una </a:t>
            </a:r>
            <a:r>
              <a:rPr lang="es-CO" dirty="0" smtClean="0">
                <a:effectLst/>
              </a:rPr>
              <a:t>alternativa</a:t>
            </a:r>
            <a:r>
              <a:rPr lang="es-419" dirty="0" smtClean="0">
                <a:effectLst/>
              </a:rPr>
              <a:t> </a:t>
            </a:r>
            <a:r>
              <a:rPr lang="es-CO" dirty="0" smtClean="0">
                <a:effectLst/>
              </a:rPr>
              <a:t>para </a:t>
            </a:r>
            <a:r>
              <a:rPr lang="es-CO" dirty="0">
                <a:effectLst/>
              </a:rPr>
              <a:t>la solución de </a:t>
            </a:r>
            <a:r>
              <a:rPr lang="es-CO" dirty="0" smtClean="0">
                <a:effectLst/>
              </a:rPr>
              <a:t>conflictos</a:t>
            </a:r>
            <a:r>
              <a:rPr lang="es-419" dirty="0" smtClean="0">
                <a:effectLst/>
              </a:rPr>
              <a:t>.</a:t>
            </a:r>
            <a:endParaRPr lang="es-CO" dirty="0">
              <a:effectLst/>
            </a:endParaRPr>
          </a:p>
          <a:p>
            <a:pPr algn="just"/>
            <a:endParaRPr lang="es-419" sz="1800" dirty="0" smtClean="0">
              <a:effectLst/>
            </a:endParaRPr>
          </a:p>
          <a:p>
            <a:pPr algn="just"/>
            <a:endParaRPr lang="es-419" sz="2000" dirty="0">
              <a:effectLst/>
            </a:endParaRPr>
          </a:p>
          <a:p>
            <a:pPr algn="just"/>
            <a:endParaRPr lang="es-419" sz="2000" dirty="0" smtClean="0">
              <a:solidFill>
                <a:schemeClr val="tx1"/>
              </a:solidFill>
              <a:effectLst/>
            </a:endParaRPr>
          </a:p>
          <a:p>
            <a:pPr algn="just"/>
            <a:endParaRPr lang="es-419" sz="2000" dirty="0">
              <a:solidFill>
                <a:schemeClr val="tx1"/>
              </a:solidFill>
            </a:endParaRPr>
          </a:p>
        </p:txBody>
      </p:sp>
    </p:spTree>
    <p:extLst>
      <p:ext uri="{BB962C8B-B14F-4D97-AF65-F5344CB8AC3E}">
        <p14:creationId xmlns:p14="http://schemas.microsoft.com/office/powerpoint/2010/main" val="83118939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artoné">
  <a:themeElements>
    <a:clrScheme name="Cartoné">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artoné">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artoné">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Black Tie</Template>
  <TotalTime>245</TotalTime>
  <Words>1388</Words>
  <Application>Microsoft Office PowerPoint</Application>
  <PresentationFormat>Presentación en pantalla (4:3)</PresentationFormat>
  <Paragraphs>109</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Cartoné</vt:lpstr>
      <vt:lpstr>RAMA JUDICIAL DEL PODER PÚBLICO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RAMA JUDICIAL DEL PODER PÚBLICO</dc:title>
  <dc:creator>Gloria Patricia Agudelo Tabares</dc:creator>
  <cp:lastModifiedBy>Gloria Patricia Agudelo Tabares</cp:lastModifiedBy>
  <cp:revision>21</cp:revision>
  <dcterms:created xsi:type="dcterms:W3CDTF">2015-09-15T23:51:24Z</dcterms:created>
  <dcterms:modified xsi:type="dcterms:W3CDTF">2015-09-21T17:51:32Z</dcterms:modified>
</cp:coreProperties>
</file>