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600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179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682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2670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32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8574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708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6542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0411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223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458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057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671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768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146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154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343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F902E5-3631-4ABC-A9B0-56445DB1577B}" type="datetimeFigureOut">
              <a:rPr lang="es-CO" smtClean="0"/>
              <a:t>5/11/2018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D5664-DFD9-456D-9D4F-722726F0FD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58993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finicion.de/sociedad" TargetMode="External"/><Relationship Id="rId2" Type="http://schemas.openxmlformats.org/officeDocument/2006/relationships/hyperlink" Target="https://definicion.de/puebl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finicion.de/vot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finicion.de/ciudadano" TargetMode="External"/><Relationship Id="rId2" Type="http://schemas.openxmlformats.org/officeDocument/2006/relationships/hyperlink" Target="https://definicion.de/le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BCRx2cLux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2826"/>
          </a:xfrm>
        </p:spPr>
        <p:txBody>
          <a:bodyPr/>
          <a:lstStyle/>
          <a:p>
            <a:r>
              <a:rPr lang="es-CO" dirty="0" smtClean="0"/>
              <a:t>PLEBISCITO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4415247"/>
            <a:ext cx="8825658" cy="1658982"/>
          </a:xfrm>
        </p:spPr>
        <p:txBody>
          <a:bodyPr>
            <a:normAutofit lnSpcReduction="10000"/>
          </a:bodyPr>
          <a:lstStyle/>
          <a:p>
            <a:r>
              <a:rPr lang="es-C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Daniel Ospina</a:t>
            </a:r>
          </a:p>
          <a:p>
            <a:endParaRPr lang="es-CO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Daniela Jaramillo Gómez</a:t>
            </a:r>
          </a:p>
          <a:p>
            <a:endParaRPr lang="es-CO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María Fernanda Flórez</a:t>
            </a:r>
            <a:endParaRPr lang="es-C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70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156754"/>
            <a:ext cx="9404723" cy="957040"/>
          </a:xfrm>
        </p:spPr>
        <p:txBody>
          <a:bodyPr/>
          <a:lstStyle/>
          <a:p>
            <a:r>
              <a:rPr lang="es-CO" dirty="0" smtClean="0"/>
              <a:t>Definición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6741" y="1152983"/>
            <a:ext cx="8946541" cy="5404572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s-CO" dirty="0"/>
              <a:t>Del latín </a:t>
            </a:r>
            <a:r>
              <a:rPr lang="es-CO" i="1" dirty="0"/>
              <a:t>plebiscitum</a:t>
            </a:r>
            <a:r>
              <a:rPr lang="es-CO" dirty="0"/>
              <a:t>, un </a:t>
            </a:r>
            <a:r>
              <a:rPr lang="es-CO" b="1" dirty="0"/>
              <a:t>plebiscito</a:t>
            </a:r>
            <a:r>
              <a:rPr lang="es-CO" dirty="0"/>
              <a:t> es una resolución tomada por un </a:t>
            </a:r>
            <a:r>
              <a:rPr lang="es-CO" b="1" u="sng" dirty="0" smtClean="0">
                <a:hlinkClick r:id="rId2"/>
              </a:rPr>
              <a:t>pueblo</a:t>
            </a:r>
            <a:r>
              <a:rPr lang="es-CO" b="1" u="sng" dirty="0" smtClean="0"/>
              <a:t> </a:t>
            </a:r>
            <a:r>
              <a:rPr lang="es-CO" dirty="0" smtClean="0"/>
              <a:t>a </a:t>
            </a:r>
            <a:r>
              <a:rPr lang="es-CO" dirty="0"/>
              <a:t>partir de la </a:t>
            </a:r>
            <a:r>
              <a:rPr lang="es-CO" b="1" dirty="0"/>
              <a:t>pluralidad de votos</a:t>
            </a:r>
            <a:r>
              <a:rPr lang="es-CO" dirty="0"/>
              <a:t>. Se trata de una </a:t>
            </a:r>
            <a:r>
              <a:rPr lang="es-CO" b="1" dirty="0"/>
              <a:t>consulta</a:t>
            </a:r>
            <a:r>
              <a:rPr lang="es-CO" dirty="0"/>
              <a:t> realizada por los poderes públicos para que la ciudadanía se exprese </a:t>
            </a:r>
            <a:r>
              <a:rPr lang="es-CO" b="1" dirty="0"/>
              <a:t>mediante el voto popular directo</a:t>
            </a:r>
            <a:r>
              <a:rPr lang="es-CO" dirty="0"/>
              <a:t> respecto a una determinada propuesta.</a:t>
            </a:r>
          </a:p>
          <a:p>
            <a:pPr fontAlgn="base"/>
            <a:r>
              <a:rPr lang="es-CO" dirty="0"/>
              <a:t>El plebiscito es una elección que nace por propuesta de los representantes constitucionales. Suele crearse a partir de la fórmula </a:t>
            </a:r>
            <a:r>
              <a:rPr lang="es-CO" b="1" dirty="0"/>
              <a:t>“sí o no”</a:t>
            </a:r>
            <a:r>
              <a:rPr lang="es-CO" dirty="0"/>
              <a:t>, donde los votantes deben responder a la pregunta planteada por un ente </a:t>
            </a:r>
            <a:r>
              <a:rPr lang="es-CO" dirty="0" smtClean="0"/>
              <a:t>electoral</a:t>
            </a:r>
          </a:p>
          <a:p>
            <a:pPr fontAlgn="base"/>
            <a:r>
              <a:rPr lang="es-CO" dirty="0" smtClean="0"/>
              <a:t>El </a:t>
            </a:r>
            <a:r>
              <a:rPr lang="es-CO" dirty="0"/>
              <a:t>plebiscito, por lo tanto, es un mecanismo de </a:t>
            </a:r>
            <a:r>
              <a:rPr lang="es-CO" b="1" dirty="0"/>
              <a:t>democracia semi-directa</a:t>
            </a:r>
            <a:r>
              <a:rPr lang="es-CO" dirty="0"/>
              <a:t>. En la actualidad, suele utilizarse para complementar el régimen de la </a:t>
            </a:r>
            <a:r>
              <a:rPr lang="es-CO" b="1" dirty="0"/>
              <a:t>democracia representativa</a:t>
            </a:r>
            <a:r>
              <a:rPr lang="es-CO" dirty="0"/>
              <a:t>. Los dirigentes elegidos por la </a:t>
            </a:r>
            <a:r>
              <a:rPr lang="es-CO" b="1" u="sng" dirty="0">
                <a:hlinkClick r:id="rId3"/>
              </a:rPr>
              <a:t>sociedad</a:t>
            </a:r>
            <a:r>
              <a:rPr lang="es-CO" dirty="0"/>
              <a:t>, en este caso, requieren de la consulta pública para decidir sobre una determinada materia que consideran sensible para la vida social.</a:t>
            </a:r>
          </a:p>
          <a:p>
            <a:pPr fontAlgn="base"/>
            <a:r>
              <a:rPr lang="es-CO" dirty="0"/>
              <a:t>Es importante tener en cuenta que los plebiscitos pueden ser </a:t>
            </a:r>
            <a:r>
              <a:rPr lang="es-CO" b="1" dirty="0"/>
              <a:t>vinculantes</a:t>
            </a:r>
            <a:r>
              <a:rPr lang="es-CO" dirty="0"/>
              <a:t> (el resultado de la </a:t>
            </a:r>
            <a:r>
              <a:rPr lang="es-CO" b="1" u="sng" dirty="0">
                <a:hlinkClick r:id="rId4"/>
              </a:rPr>
              <a:t>votación</a:t>
            </a:r>
            <a:r>
              <a:rPr lang="es-CO" dirty="0"/>
              <a:t> arroja una medida de cumplimiento obligatorio) o </a:t>
            </a:r>
            <a:r>
              <a:rPr lang="es-CO" b="1" dirty="0"/>
              <a:t>consultivos</a:t>
            </a:r>
            <a:r>
              <a:rPr lang="es-CO" dirty="0"/>
              <a:t> (el resultado sólo vale como método de consulta para los dirigentes que tomarán la decisión sobre el </a:t>
            </a:r>
            <a:r>
              <a:rPr lang="es-CO" dirty="0" smtClean="0"/>
              <a:t>asunto.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2033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156754"/>
            <a:ext cx="9404723" cy="1084217"/>
          </a:xfrm>
        </p:spPr>
        <p:txBody>
          <a:bodyPr/>
          <a:lstStyle/>
          <a:p>
            <a:r>
              <a:rPr lang="es-CO" b="1" dirty="0"/>
              <a:t>Excepciones</a:t>
            </a:r>
            <a:br>
              <a:rPr lang="es-CO" b="1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6112" y="1449978"/>
            <a:ext cx="10405066" cy="5068388"/>
          </a:xfrm>
        </p:spPr>
        <p:txBody>
          <a:bodyPr>
            <a:normAutofit fontScale="92500" lnSpcReduction="20000"/>
          </a:bodyPr>
          <a:lstStyle/>
          <a:p>
            <a:r>
              <a:rPr lang="es-CO" dirty="0"/>
              <a:t>El Presidente puede convocar al pueblo para que se pronuncie en torno a las políticas del Ejecutivo que no requieran aprobación del Congreso, a excepción de las siguientes:</a:t>
            </a:r>
          </a:p>
          <a:p>
            <a:r>
              <a:rPr lang="es-CO" dirty="0"/>
              <a:t>Aquellas que están relacionadas con los estados de excepción.</a:t>
            </a:r>
          </a:p>
          <a:p>
            <a:r>
              <a:rPr lang="es-CO" dirty="0"/>
              <a:t>Tampoco puede versar sobre la duración del periodo constitucional del mandato presidencial.</a:t>
            </a:r>
          </a:p>
          <a:p>
            <a:r>
              <a:rPr lang="es-CO" dirty="0"/>
              <a:t>Los plebiscitos no pueden modificar la Constitución.</a:t>
            </a:r>
          </a:p>
          <a:p>
            <a:r>
              <a:rPr lang="es-CO" dirty="0"/>
              <a:t>Cuando el Presidente toma la decisión de convocar a un plebiscito debe informar las razones y la fecha en la que éste se llevará a cabo de manera inmediata al Congreso. Así también, debe entregar a la Corte Constitucional el texto del decreto mediante el cual convoca al plebiscito, con el objetivo de que ésta decida si se acomoda a lo establecido en la Constitución Política. La fecha decidida no puede ser anterior a un mes, pero tampoco puede fijarse para cuatro meses después de haberlo notificado al Congreso. Los plebiscitos tampoco pueden ejecutarse el día que se realicen otras elecciones.</a:t>
            </a:r>
          </a:p>
          <a:p>
            <a:r>
              <a:rPr lang="es-CO" dirty="0"/>
              <a:t>El gobierno puede expresar su opinión sobre el plebiscito en los medios de comunicación a partir de los 20 días anteriores a la fecha en que se llevará a </a:t>
            </a:r>
            <a:r>
              <a:rPr lang="es-CO" dirty="0" smtClean="0"/>
              <a:t>cabo.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5884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287384"/>
            <a:ext cx="9404723" cy="1371600"/>
          </a:xfrm>
        </p:spPr>
        <p:txBody>
          <a:bodyPr/>
          <a:lstStyle/>
          <a:p>
            <a:r>
              <a:rPr lang="es-CO" b="1" dirty="0"/>
              <a:t>Plebiscitos en la historia de Colombia:</a:t>
            </a:r>
            <a:br>
              <a:rPr lang="es-CO" b="1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6111" y="2052918"/>
            <a:ext cx="10731637" cy="4556888"/>
          </a:xfrm>
        </p:spPr>
        <p:txBody>
          <a:bodyPr>
            <a:normAutofit fontScale="92500" lnSpcReduction="10000"/>
          </a:bodyPr>
          <a:lstStyle/>
          <a:p>
            <a:r>
              <a:rPr lang="es-CO" dirty="0"/>
              <a:t>Plebiscito de 1957: Este plebiscito se llevó a cabo durante el gobierno del general Gustavo Rojas Pinilla, tuvo una votación a favor del 95% de los electores y dio inicio al Frente Nacional. Además, este mismo plebiscito confirmó el derecho al voto por parte de las mujeres colombianas.</a:t>
            </a:r>
          </a:p>
          <a:p>
            <a:r>
              <a:rPr lang="es-CO" dirty="0"/>
              <a:t>Plebiscito de 2016: El "Plebiscito por la paz" se realizó el domingo 2 de octubre de 2016. Se convocó a los colombianos para que refrendaran los documentos de los acuerdos elaborados en el marco del Proceso de Paz entre el Gobierno Nacional y la guerrilla FARC-EP. Para Colombia, esta era una decisión fundamental, además de ser un paso más hacia la reconciliación, el reconocimiento de las víctimas y la construcción de escenarios de paz en todos los territorios del país. La pregunta, cuya respuesta sólo podía ser o afirmativa o negativa, es la siguiente: ¿Apoya el "Acuerdo final para la terminación del conflicto y la construcción de una paz estable y duradera"? Tras una fuerte controversia y una campaña de oposición, el no ganó y los acuerdos tuvieron que ser revisados y refrendados mediante otro mecanismo. Los acuerdos de paz definitivos se firmaron con el aval del Congreso de la República el 24 de noviembre de 2016.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2343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6112" y="1489166"/>
            <a:ext cx="9403742" cy="5081452"/>
          </a:xfrm>
        </p:spPr>
        <p:txBody>
          <a:bodyPr/>
          <a:lstStyle/>
          <a:p>
            <a:r>
              <a:rPr lang="es-CO" dirty="0"/>
              <a:t>El plebiscito es utilizado por el jefe de Gobierno para someter a consideración del pueblo acciones o decisiones muy importantes para la vida en la ciudad, antes de su ejecución. El referéndum permite al pueblo emitir su voto para aprobar o rechazar la concepción, modificación o derogación de una </a:t>
            </a:r>
            <a:r>
              <a:rPr lang="es-CO" b="1" u="sng" dirty="0" smtClean="0">
                <a:hlinkClick r:id="rId2"/>
              </a:rPr>
              <a:t>ley</a:t>
            </a:r>
            <a:endParaRPr lang="es-CO" b="1" u="sng" dirty="0" smtClean="0"/>
          </a:p>
          <a:p>
            <a:pPr fontAlgn="base"/>
            <a:r>
              <a:rPr lang="es-CO" dirty="0"/>
              <a:t> pueden realizar su solicitud:</a:t>
            </a:r>
          </a:p>
          <a:p>
            <a:pPr fontAlgn="base"/>
            <a:r>
              <a:rPr lang="es-CO" b="1" dirty="0"/>
              <a:t>*</a:t>
            </a:r>
            <a:r>
              <a:rPr lang="es-CO" dirty="0"/>
              <a:t> el 0.4 por ciento de los ciudadanos inscritos en el listado nominal de electores;</a:t>
            </a:r>
            <a:br>
              <a:rPr lang="es-CO" dirty="0"/>
            </a:br>
            <a:r>
              <a:rPr lang="es-CO" b="1" dirty="0"/>
              <a:t>*</a:t>
            </a:r>
            <a:r>
              <a:rPr lang="es-CO" dirty="0"/>
              <a:t> el equivalente al 10 por ciento de los Comités </a:t>
            </a:r>
            <a:r>
              <a:rPr lang="es-CO" b="1" u="sng" dirty="0">
                <a:hlinkClick r:id="rId3"/>
              </a:rPr>
              <a:t>Ciudadanos</a:t>
            </a:r>
            <a:r>
              <a:rPr lang="es-CO" dirty="0"/>
              <a:t>,</a:t>
            </a:r>
            <a:br>
              <a:rPr lang="es-CO" dirty="0"/>
            </a:br>
            <a:r>
              <a:rPr lang="es-CO" b="1" dirty="0"/>
              <a:t>*</a:t>
            </a:r>
            <a:r>
              <a:rPr lang="es-CO" dirty="0"/>
              <a:t> un mínimo de 8 de los Consejos </a:t>
            </a:r>
            <a:r>
              <a:rPr lang="es-CO" dirty="0" smtClean="0"/>
              <a:t>Ciudadanos </a:t>
            </a:r>
            <a:r>
              <a:rPr lang="es-CO" dirty="0"/>
              <a:t>delegacionales.</a:t>
            </a:r>
          </a:p>
          <a:p>
            <a:r>
              <a:rPr lang="es-CO" b="1" dirty="0"/>
              <a:t>*</a:t>
            </a:r>
            <a:r>
              <a:rPr lang="es-CO" dirty="0"/>
              <a:t> la solicitud de un plebiscito puede ser aprobada o rechazada por parte del jefe de Gobierno dentro de los primeros 60 días </a:t>
            </a:r>
            <a:r>
              <a:rPr lang="es-CO" dirty="0" smtClean="0"/>
              <a:t>naturales.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392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88" y="169070"/>
            <a:ext cx="4424362" cy="2971800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4" y="3589735"/>
            <a:ext cx="4124326" cy="276463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589734"/>
            <a:ext cx="5715000" cy="309681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69070"/>
            <a:ext cx="6076950" cy="30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58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5BCRx2cLux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90888" y="2863850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33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</TotalTime>
  <Words>501</Words>
  <Application>Microsoft Office PowerPoint</Application>
  <PresentationFormat>Panorámica</PresentationFormat>
  <Paragraphs>25</Paragraphs>
  <Slides>7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Ion</vt:lpstr>
      <vt:lpstr>PLEBISCITO</vt:lpstr>
      <vt:lpstr>Definición </vt:lpstr>
      <vt:lpstr>Excepciones </vt:lpstr>
      <vt:lpstr>Plebiscitos en la historia de Colombia: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PLEBISCITO</dc:title>
  <dc:creator>Usuario</dc:creator>
  <cp:lastModifiedBy>Usuario</cp:lastModifiedBy>
  <cp:revision>7</cp:revision>
  <dcterms:created xsi:type="dcterms:W3CDTF">2018-11-05T17:14:08Z</dcterms:created>
  <dcterms:modified xsi:type="dcterms:W3CDTF">2018-11-05T18:20:05Z</dcterms:modified>
</cp:coreProperties>
</file>