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16" name="15 Marcador de número de diapositiva"/>
          <p:cNvSpPr>
            <a:spLocks noGrp="1"/>
          </p:cNvSpPr>
          <p:nvPr>
            <p:ph type="sldNum" sz="quarter" idx="11"/>
          </p:nvPr>
        </p:nvSpPr>
        <p:spPr/>
        <p:txBody>
          <a:bodyPr/>
          <a:lstStyle/>
          <a:p>
            <a:fld id="{EE3B0B54-F2CA-4747-BE57-A65AE021E359}" type="slidenum">
              <a:rPr lang="es-CO" smtClean="0"/>
              <a:pPr/>
              <a:t>‹Nº›</a:t>
            </a:fld>
            <a:endParaRPr lang="es-CO"/>
          </a:p>
        </p:txBody>
      </p:sp>
      <p:sp>
        <p:nvSpPr>
          <p:cNvPr id="17" name="16 Marcador de pie de página"/>
          <p:cNvSpPr>
            <a:spLocks noGrp="1"/>
          </p:cNvSpPr>
          <p:nvPr>
            <p:ph type="ftr" sz="quarter" idx="12"/>
          </p:nvPr>
        </p:nvSpPr>
        <p:spPr/>
        <p:txBody>
          <a:bodyPr/>
          <a:lstStyle/>
          <a:p>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E3B0B54-F2CA-4747-BE57-A65AE021E35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E3B0B54-F2CA-4747-BE57-A65AE021E35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F3943399-7AAD-452E-807C-0E9889C69B36}" type="datetimeFigureOut">
              <a:rPr lang="es-CO" smtClean="0"/>
              <a:pPr/>
              <a:t>21/09/2015</a:t>
            </a:fld>
            <a:endParaRPr lang="es-CO"/>
          </a:p>
        </p:txBody>
      </p:sp>
      <p:sp>
        <p:nvSpPr>
          <p:cNvPr id="15" name="14 Marcador de número de diapositiva"/>
          <p:cNvSpPr>
            <a:spLocks noGrp="1"/>
          </p:cNvSpPr>
          <p:nvPr>
            <p:ph type="sldNum" sz="quarter" idx="15"/>
          </p:nvPr>
        </p:nvSpPr>
        <p:spPr/>
        <p:txBody>
          <a:bodyPr/>
          <a:lstStyle>
            <a:lvl1pPr algn="ctr">
              <a:defRPr/>
            </a:lvl1pPr>
          </a:lstStyle>
          <a:p>
            <a:fld id="{EE3B0B54-F2CA-4747-BE57-A65AE021E359}" type="slidenum">
              <a:rPr lang="es-CO" smtClean="0"/>
              <a:pPr/>
              <a:t>‹Nº›</a:t>
            </a:fld>
            <a:endParaRPr lang="es-CO"/>
          </a:p>
        </p:txBody>
      </p:sp>
      <p:sp>
        <p:nvSpPr>
          <p:cNvPr id="16" name="15 Marcador de pie de página"/>
          <p:cNvSpPr>
            <a:spLocks noGrp="1"/>
          </p:cNvSpPr>
          <p:nvPr>
            <p:ph type="ftr" sz="quarter" idx="16"/>
          </p:nvPr>
        </p:nvSpPr>
        <p:spPr/>
        <p:txBody>
          <a:bodyPr/>
          <a:lstStyle/>
          <a:p>
            <a:endParaRPr lang="es-CO"/>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E3B0B54-F2CA-4747-BE57-A65AE021E359}" type="slidenum">
              <a:rPr lang="es-CO" smtClean="0"/>
              <a:pPr/>
              <a:t>‹Nº›</a:t>
            </a:fld>
            <a:endParaRPr lang="es-CO"/>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E3B0B54-F2CA-4747-BE57-A65AE021E359}" type="slidenum">
              <a:rPr lang="es-CO" smtClean="0"/>
              <a:pPr/>
              <a:t>‹Nº›</a:t>
            </a:fld>
            <a:endParaRPr lang="es-CO"/>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EE3B0B54-F2CA-4747-BE57-A65AE021E359}" type="slidenum">
              <a:rPr lang="es-CO" smtClean="0"/>
              <a:pPr/>
              <a:t>‹Nº›</a:t>
            </a:fld>
            <a:endParaRPr lang="es-CO"/>
          </a:p>
        </p:txBody>
      </p:sp>
      <p:sp>
        <p:nvSpPr>
          <p:cNvPr id="8" name="7 Marcador de pie de página"/>
          <p:cNvSpPr>
            <a:spLocks noGrp="1"/>
          </p:cNvSpPr>
          <p:nvPr>
            <p:ph type="ftr" sz="quarter" idx="11"/>
          </p:nvPr>
        </p:nvSpPr>
        <p:spPr/>
        <p:txBody>
          <a:bodyPr/>
          <a:lstStyle/>
          <a:p>
            <a:endParaRPr lang="es-CO"/>
          </a:p>
        </p:txBody>
      </p:sp>
      <p:sp>
        <p:nvSpPr>
          <p:cNvPr id="7" name="6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E3B0B54-F2CA-4747-BE57-A65AE021E359}" type="slidenum">
              <a:rPr lang="es-CO" smtClean="0"/>
              <a:pPr/>
              <a:t>‹Nº›</a:t>
            </a:fld>
            <a:endParaRPr lang="es-CO"/>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E3B0B54-F2CA-4747-BE57-A65AE021E35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F3943399-7AAD-452E-807C-0E9889C69B36}" type="datetimeFigureOut">
              <a:rPr lang="es-CO" smtClean="0"/>
              <a:pPr/>
              <a:t>21/09/2015</a:t>
            </a:fld>
            <a:endParaRPr lang="es-CO"/>
          </a:p>
        </p:txBody>
      </p:sp>
      <p:sp>
        <p:nvSpPr>
          <p:cNvPr id="9" name="8 Marcador de número de diapositiva"/>
          <p:cNvSpPr>
            <a:spLocks noGrp="1"/>
          </p:cNvSpPr>
          <p:nvPr>
            <p:ph type="sldNum" sz="quarter" idx="15"/>
          </p:nvPr>
        </p:nvSpPr>
        <p:spPr/>
        <p:txBody>
          <a:bodyPr/>
          <a:lstStyle/>
          <a:p>
            <a:fld id="{EE3B0B54-F2CA-4747-BE57-A65AE021E359}" type="slidenum">
              <a:rPr lang="es-CO" smtClean="0"/>
              <a:pPr/>
              <a:t>‹Nº›</a:t>
            </a:fld>
            <a:endParaRPr lang="es-CO"/>
          </a:p>
        </p:txBody>
      </p:sp>
      <p:sp>
        <p:nvSpPr>
          <p:cNvPr id="10" name="9 Marcador de pie de página"/>
          <p:cNvSpPr>
            <a:spLocks noGrp="1"/>
          </p:cNvSpPr>
          <p:nvPr>
            <p:ph type="ftr" sz="quarter" idx="16"/>
          </p:nvPr>
        </p:nvSpPr>
        <p:spPr/>
        <p:txBody>
          <a:bodyPr/>
          <a:lstStyle/>
          <a:p>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F3943399-7AAD-452E-807C-0E9889C69B36}" type="datetimeFigureOut">
              <a:rPr lang="es-CO" smtClean="0"/>
              <a:pPr/>
              <a:t>21/09/2015</a:t>
            </a:fld>
            <a:endParaRPr lang="es-CO"/>
          </a:p>
        </p:txBody>
      </p:sp>
      <p:sp>
        <p:nvSpPr>
          <p:cNvPr id="9" name="8 Marcador de número de diapositiva"/>
          <p:cNvSpPr>
            <a:spLocks noGrp="1"/>
          </p:cNvSpPr>
          <p:nvPr>
            <p:ph type="sldNum" sz="quarter" idx="11"/>
          </p:nvPr>
        </p:nvSpPr>
        <p:spPr/>
        <p:txBody>
          <a:bodyPr/>
          <a:lstStyle/>
          <a:p>
            <a:fld id="{EE3B0B54-F2CA-4747-BE57-A65AE021E359}" type="slidenum">
              <a:rPr lang="es-CO" smtClean="0"/>
              <a:pPr/>
              <a:t>‹Nº›</a:t>
            </a:fld>
            <a:endParaRPr lang="es-CO"/>
          </a:p>
        </p:txBody>
      </p:sp>
      <p:sp>
        <p:nvSpPr>
          <p:cNvPr id="10" name="9 Marcador de pie de página"/>
          <p:cNvSpPr>
            <a:spLocks noGrp="1"/>
          </p:cNvSpPr>
          <p:nvPr>
            <p:ph type="ftr" sz="quarter" idx="12"/>
          </p:nvPr>
        </p:nvSpPr>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3943399-7AAD-452E-807C-0E9889C69B36}" type="datetimeFigureOut">
              <a:rPr lang="es-CO" smtClean="0"/>
              <a:pPr/>
              <a:t>21/09/2015</a:t>
            </a:fld>
            <a:endParaRPr lang="es-CO"/>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CO"/>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E3B0B54-F2CA-4747-BE57-A65AE021E359}" type="slidenum">
              <a:rPr lang="es-CO" smtClean="0"/>
              <a:pPr/>
              <a:t>‹Nº›</a:t>
            </a:fld>
            <a:endParaRPr lang="es-CO"/>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556792"/>
            <a:ext cx="8064896" cy="4968552"/>
          </a:xfrm>
        </p:spPr>
        <p:txBody>
          <a:bodyPr>
            <a:normAutofit lnSpcReduction="10000"/>
          </a:bodyPr>
          <a:lstStyle/>
          <a:p>
            <a:pPr algn="just"/>
            <a:r>
              <a:rPr lang="x-none" sz="3000" dirty="0" smtClean="0">
                <a:solidFill>
                  <a:schemeClr val="tx1"/>
                </a:solidFill>
              </a:rPr>
              <a:t>Constituye una de las facultades del Estado.  Su función principal y específica es legislar a través de las leyes.  </a:t>
            </a:r>
          </a:p>
          <a:p>
            <a:pPr algn="just"/>
            <a:endParaRPr lang="x-none" sz="3000" dirty="0">
              <a:solidFill>
                <a:schemeClr val="tx1"/>
              </a:solidFill>
              <a:effectLst/>
            </a:endParaRPr>
          </a:p>
          <a:p>
            <a:pPr algn="just"/>
            <a:r>
              <a:rPr lang="es-CO" sz="3000" dirty="0" smtClean="0">
                <a:solidFill>
                  <a:schemeClr val="tx1"/>
                </a:solidFill>
                <a:effectLst/>
              </a:rPr>
              <a:t>Composición y función: (Const. 1991, Art. 114; Arts. 132-137)</a:t>
            </a:r>
            <a:endParaRPr lang="x-none" sz="3000" dirty="0" smtClean="0">
              <a:solidFill>
                <a:schemeClr val="tx1"/>
              </a:solidFill>
              <a:effectLst/>
            </a:endParaRPr>
          </a:p>
          <a:p>
            <a:pPr algn="just"/>
            <a:r>
              <a:rPr lang="x-none" sz="3000" dirty="0" smtClean="0">
                <a:solidFill>
                  <a:schemeClr val="tx1"/>
                </a:solidFill>
                <a:effectLst/>
              </a:rPr>
              <a:t>Está conformada por el Congreso de la República , el cual se divide </a:t>
            </a:r>
            <a:r>
              <a:rPr lang="x-none" sz="3000" smtClean="0">
                <a:solidFill>
                  <a:schemeClr val="tx1"/>
                </a:solidFill>
                <a:effectLst/>
              </a:rPr>
              <a:t>en </a:t>
            </a:r>
            <a:r>
              <a:rPr lang="x-none" sz="3000" smtClean="0">
                <a:solidFill>
                  <a:schemeClr val="tx1"/>
                </a:solidFill>
                <a:effectLst/>
              </a:rPr>
              <a:t>dos</a:t>
            </a:r>
            <a:r>
              <a:rPr lang="es-CO" sz="3000" dirty="0" smtClean="0">
                <a:solidFill>
                  <a:schemeClr val="tx1"/>
                </a:solidFill>
                <a:effectLst/>
              </a:rPr>
              <a:t> cámaras</a:t>
            </a:r>
            <a:r>
              <a:rPr lang="x-none" sz="3000" smtClean="0">
                <a:solidFill>
                  <a:schemeClr val="tx1"/>
                </a:solidFill>
                <a:effectLst/>
              </a:rPr>
              <a:t>: </a:t>
            </a:r>
            <a:r>
              <a:rPr lang="x-none" sz="3000" dirty="0" smtClean="0">
                <a:solidFill>
                  <a:schemeClr val="tx1"/>
                </a:solidFill>
                <a:effectLst/>
              </a:rPr>
              <a:t>Senado, Cámara de </a:t>
            </a:r>
            <a:r>
              <a:rPr lang="x-none" sz="3000" smtClean="0">
                <a:solidFill>
                  <a:schemeClr val="tx1"/>
                </a:solidFill>
                <a:effectLst/>
              </a:rPr>
              <a:t>Representantes</a:t>
            </a:r>
            <a:r>
              <a:rPr lang="es-CO" sz="3000" dirty="0" smtClean="0">
                <a:solidFill>
                  <a:schemeClr val="tx1"/>
                </a:solidFill>
                <a:effectLst/>
              </a:rPr>
              <a:t>  </a:t>
            </a:r>
            <a:r>
              <a:rPr lang="x-none" sz="3000" smtClean="0">
                <a:solidFill>
                  <a:schemeClr val="tx1"/>
                </a:solidFill>
                <a:effectLst/>
              </a:rPr>
              <a:t>y</a:t>
            </a:r>
            <a:r>
              <a:rPr lang="es-CO" sz="3000" dirty="0" smtClean="0">
                <a:solidFill>
                  <a:schemeClr val="tx1"/>
                </a:solidFill>
                <a:effectLst/>
              </a:rPr>
              <a:t> adicionalmente tenemos las</a:t>
            </a:r>
            <a:r>
              <a:rPr lang="x-none" sz="3000" smtClean="0">
                <a:solidFill>
                  <a:schemeClr val="tx1"/>
                </a:solidFill>
                <a:effectLst/>
              </a:rPr>
              <a:t> </a:t>
            </a:r>
            <a:r>
              <a:rPr lang="x-none" sz="3000" dirty="0" smtClean="0">
                <a:solidFill>
                  <a:schemeClr val="tx1"/>
                </a:solidFill>
                <a:effectLst/>
              </a:rPr>
              <a:t>Asambleas Departamentales.</a:t>
            </a:r>
          </a:p>
          <a:p>
            <a:pPr algn="just"/>
            <a:endParaRPr lang="x-none" sz="2800" dirty="0" smtClean="0">
              <a:solidFill>
                <a:schemeClr val="tx1"/>
              </a:solidFill>
              <a:effectLst/>
            </a:endParaRPr>
          </a:p>
          <a:p>
            <a:pPr algn="just"/>
            <a:endParaRPr lang="x-none" sz="2800" dirty="0"/>
          </a:p>
          <a:p>
            <a:pPr algn="just"/>
            <a:endParaRPr lang="x-none" sz="2800" dirty="0" smtClean="0">
              <a:effectLst/>
            </a:endParaRPr>
          </a:p>
          <a:p>
            <a:pPr algn="just"/>
            <a:endParaRPr lang="x-none" sz="2800" dirty="0"/>
          </a:p>
          <a:p>
            <a:pPr algn="just"/>
            <a:endParaRPr lang="x-none" sz="2800" dirty="0" smtClean="0"/>
          </a:p>
          <a:p>
            <a:pPr algn="just"/>
            <a:endParaRPr lang="x-none" sz="2400" dirty="0"/>
          </a:p>
          <a:p>
            <a:pPr algn="just"/>
            <a:endParaRPr lang="x-none" sz="2400" dirty="0" smtClean="0"/>
          </a:p>
          <a:p>
            <a:pPr algn="just"/>
            <a:endParaRPr lang="x-none" sz="2400" dirty="0"/>
          </a:p>
          <a:p>
            <a:pPr algn="just"/>
            <a:endParaRPr lang="x-none" sz="2400" dirty="0" smtClean="0"/>
          </a:p>
          <a:p>
            <a:pPr algn="just"/>
            <a:endParaRPr lang="x-none" sz="2400" dirty="0"/>
          </a:p>
          <a:p>
            <a:pPr algn="just"/>
            <a:endParaRPr lang="es-CO" sz="2400" dirty="0"/>
          </a:p>
        </p:txBody>
      </p:sp>
      <p:sp>
        <p:nvSpPr>
          <p:cNvPr id="2" name="1 Título"/>
          <p:cNvSpPr>
            <a:spLocks noGrp="1"/>
          </p:cNvSpPr>
          <p:nvPr>
            <p:ph type="ctrTitle"/>
          </p:nvPr>
        </p:nvSpPr>
        <p:spPr>
          <a:xfrm>
            <a:off x="685800" y="404665"/>
            <a:ext cx="7772400" cy="864095"/>
          </a:xfrm>
        </p:spPr>
        <p:txBody>
          <a:bodyPr/>
          <a:lstStyle/>
          <a:p>
            <a:r>
              <a:rPr lang="x-none" sz="5400" b="1" dirty="0" smtClean="0"/>
              <a:t>RAMA LEGISLATIVA</a:t>
            </a:r>
            <a:endParaRPr lang="es-CO" sz="5400" b="1" dirty="0"/>
          </a:p>
        </p:txBody>
      </p:sp>
    </p:spTree>
    <p:extLst>
      <p:ext uri="{BB962C8B-B14F-4D97-AF65-F5344CB8AC3E}">
        <p14:creationId xmlns:p14="http://schemas.microsoft.com/office/powerpoint/2010/main" xmlns="" val="1320666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fontScale="70000" lnSpcReduction="20000"/>
          </a:bodyPr>
          <a:lstStyle/>
          <a:p>
            <a:pPr marL="0" indent="0">
              <a:buNone/>
            </a:pPr>
            <a:r>
              <a:rPr lang="x-none" sz="4400" b="1" i="1" dirty="0" smtClean="0"/>
              <a:t>2. </a:t>
            </a:r>
            <a:r>
              <a:rPr lang="es-CO" sz="4400" b="1" i="1" dirty="0" smtClean="0"/>
              <a:t>C</a:t>
            </a:r>
            <a:r>
              <a:rPr lang="x-none" sz="4400" b="1" i="1" dirty="0" smtClean="0"/>
              <a:t>omisiones legales:</a:t>
            </a:r>
          </a:p>
          <a:p>
            <a:pPr marL="514350" indent="-514350">
              <a:buAutoNum type="alphaUcPeriod"/>
            </a:pPr>
            <a:endParaRPr lang="x-none" i="1" dirty="0" smtClean="0"/>
          </a:p>
          <a:p>
            <a:pPr marL="514350" indent="-514350">
              <a:buAutoNum type="alphaUcPeriod"/>
            </a:pPr>
            <a:r>
              <a:rPr lang="es-CO" i="1" dirty="0" smtClean="0"/>
              <a:t>C</a:t>
            </a:r>
            <a:r>
              <a:rPr lang="x-none" i="1" dirty="0" smtClean="0"/>
              <a:t>omisón de derechos humanos y audiencias. </a:t>
            </a:r>
          </a:p>
          <a:p>
            <a:pPr marL="0" indent="0">
              <a:buNone/>
            </a:pPr>
            <a:r>
              <a:rPr lang="es-CO" dirty="0" smtClean="0"/>
              <a:t>S</a:t>
            </a:r>
            <a:r>
              <a:rPr lang="x-none" dirty="0" smtClean="0"/>
              <a:t>e encarga de la discusión  y protección de los derehcos humanos, celebración de audiencias especiales, etc.</a:t>
            </a:r>
          </a:p>
          <a:p>
            <a:pPr marL="0" indent="0">
              <a:buNone/>
            </a:pPr>
            <a:endParaRPr lang="x-none" dirty="0" smtClean="0"/>
          </a:p>
          <a:p>
            <a:pPr marL="0" indent="0">
              <a:buNone/>
            </a:pPr>
            <a:r>
              <a:rPr lang="x-none" dirty="0" smtClean="0"/>
              <a:t>B. </a:t>
            </a:r>
            <a:r>
              <a:rPr lang="es-CO" i="1" dirty="0" smtClean="0">
                <a:effectLst/>
              </a:rPr>
              <a:t>Comisión</a:t>
            </a:r>
            <a:r>
              <a:rPr lang="x-none" i="1" dirty="0" smtClean="0">
                <a:effectLst/>
              </a:rPr>
              <a:t>:</a:t>
            </a:r>
            <a:r>
              <a:rPr lang="es-CO" i="1" dirty="0" smtClean="0">
                <a:effectLst/>
              </a:rPr>
              <a:t>de Ética y Estatuto del Congresista</a:t>
            </a:r>
            <a:r>
              <a:rPr lang="x-none" i="1" dirty="0" smtClean="0">
                <a:effectLst/>
              </a:rPr>
              <a:t>.</a:t>
            </a:r>
          </a:p>
          <a:p>
            <a:pPr marL="0" indent="0">
              <a:buNone/>
            </a:pPr>
            <a:r>
              <a:rPr lang="es-CO" dirty="0" smtClean="0">
                <a:effectLst/>
              </a:rPr>
              <a:t>conocerá del conflicto de interés y de las violaciones al régimen de incompatibilidades e inhabilidades de los congresistas</a:t>
            </a:r>
            <a:r>
              <a:rPr lang="x-none" dirty="0" smtClean="0">
                <a:effectLst/>
              </a:rPr>
              <a:t>.</a:t>
            </a:r>
          </a:p>
          <a:p>
            <a:pPr marL="0" indent="0">
              <a:buNone/>
            </a:pPr>
            <a:endParaRPr lang="x-none" i="1" dirty="0" smtClean="0"/>
          </a:p>
          <a:p>
            <a:pPr marL="0" indent="0">
              <a:buNone/>
            </a:pPr>
            <a:r>
              <a:rPr lang="x-none" i="1" dirty="0" smtClean="0"/>
              <a:t>C. </a:t>
            </a:r>
            <a:r>
              <a:rPr lang="es-CO" i="1" dirty="0" smtClean="0">
                <a:effectLst/>
              </a:rPr>
              <a:t>Comisión de Acreditación Documental </a:t>
            </a:r>
            <a:r>
              <a:rPr lang="x-none" i="1" dirty="0" smtClean="0">
                <a:effectLst/>
              </a:rPr>
              <a:t>.</a:t>
            </a:r>
            <a:endParaRPr lang="es-CO" i="1" dirty="0" smtClean="0">
              <a:effectLst/>
            </a:endParaRPr>
          </a:p>
          <a:p>
            <a:pPr marL="0" indent="0" algn="just">
              <a:buNone/>
            </a:pPr>
            <a:r>
              <a:rPr lang="x-none" dirty="0" smtClean="0">
                <a:effectLst/>
              </a:rPr>
              <a:t>Se ocupa de l</a:t>
            </a:r>
            <a:r>
              <a:rPr lang="es-CO" dirty="0" smtClean="0">
                <a:effectLst/>
              </a:rPr>
              <a:t>os documentos que acrediten las calidades exigidas de quienes aspiran a ocupar cargos de elección del Congreso o de las Cámaras Legislativas, serán revisados por la Comisión” </a:t>
            </a:r>
          </a:p>
          <a:p>
            <a:pPr marL="0" indent="0">
              <a:buNone/>
            </a:pPr>
            <a:endParaRPr lang="x-none" i="1" dirty="0" smtClean="0">
              <a:effectLst/>
            </a:endParaRPr>
          </a:p>
          <a:p>
            <a:pPr marL="0" indent="0">
              <a:buNone/>
            </a:pPr>
            <a:r>
              <a:rPr lang="x-none" i="1" dirty="0" smtClean="0">
                <a:effectLst/>
              </a:rPr>
              <a:t>D. </a:t>
            </a:r>
            <a:r>
              <a:rPr lang="es-CO" i="1" dirty="0" smtClean="0">
                <a:effectLst/>
              </a:rPr>
              <a:t>Comisión de Equidad de la mujer (sesiona conjuntamente con senadores y representantes a la cámara). </a:t>
            </a:r>
            <a:endParaRPr lang="x-none" i="1" dirty="0" smtClean="0">
              <a:effectLst/>
            </a:endParaRPr>
          </a:p>
          <a:p>
            <a:pPr marL="0" indent="0">
              <a:buNone/>
            </a:pPr>
            <a:r>
              <a:rPr lang="x-none" i="1" dirty="0" smtClean="0">
                <a:effectLst/>
              </a:rPr>
              <a:t>Conoce de todos los proyectos y situaciones que tienen que ver con la equidad de género en lo relativo a las mujeres.</a:t>
            </a:r>
            <a:r>
              <a:rPr lang="es-CO" b="1" dirty="0" smtClean="0">
                <a:effectLst/>
              </a:rPr>
              <a:t/>
            </a:r>
            <a:br>
              <a:rPr lang="es-CO" b="1" dirty="0" smtClean="0">
                <a:effectLst/>
              </a:rPr>
            </a:br>
            <a:r>
              <a:rPr lang="es-CO" b="0" dirty="0" smtClean="0">
                <a:effectLst/>
              </a:rPr>
              <a:t>  </a:t>
            </a:r>
            <a:endParaRPr lang="es-CO" b="1" dirty="0" smtClean="0">
              <a:effectLst/>
            </a:endParaRPr>
          </a:p>
        </p:txBody>
      </p:sp>
    </p:spTree>
    <p:extLst>
      <p:ext uri="{BB962C8B-B14F-4D97-AF65-F5344CB8AC3E}">
        <p14:creationId xmlns:p14="http://schemas.microsoft.com/office/powerpoint/2010/main" xmlns="" val="982189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577483"/>
          </a:xfrm>
        </p:spPr>
        <p:txBody>
          <a:bodyPr>
            <a:normAutofit fontScale="92500" lnSpcReduction="20000"/>
          </a:bodyPr>
          <a:lstStyle/>
          <a:p>
            <a:pPr marL="0" indent="0">
              <a:buNone/>
            </a:pPr>
            <a:r>
              <a:rPr lang="x-none" b="1" dirty="0" smtClean="0"/>
              <a:t>3. </a:t>
            </a:r>
            <a:r>
              <a:rPr lang="es-CO" b="1" dirty="0" smtClean="0"/>
              <a:t>C</a:t>
            </a:r>
            <a:r>
              <a:rPr lang="x-none" b="1" dirty="0" smtClean="0"/>
              <a:t>omisiones conjuntas: </a:t>
            </a:r>
          </a:p>
          <a:p>
            <a:pPr marL="0" indent="0">
              <a:buNone/>
            </a:pPr>
            <a:endParaRPr lang="x-none" sz="2400" b="1" i="1" dirty="0" smtClean="0">
              <a:effectLst/>
            </a:endParaRPr>
          </a:p>
          <a:p>
            <a:pPr marL="0" indent="0">
              <a:buNone/>
            </a:pPr>
            <a:r>
              <a:rPr lang="x-none" sz="2400" b="1" i="1" dirty="0" smtClean="0">
                <a:effectLst/>
              </a:rPr>
              <a:t>A. </a:t>
            </a:r>
            <a:r>
              <a:rPr lang="es-CO" sz="2400" b="1" i="1" dirty="0" smtClean="0">
                <a:effectLst/>
              </a:rPr>
              <a:t>Comisiones Especiales </a:t>
            </a:r>
            <a:endParaRPr lang="es-CO" sz="2400" i="1" dirty="0" smtClean="0">
              <a:effectLst/>
            </a:endParaRPr>
          </a:p>
          <a:p>
            <a:pPr marL="0" indent="0" algn="just">
              <a:buNone/>
            </a:pPr>
            <a:r>
              <a:rPr lang="es-CO" sz="2400" dirty="0" smtClean="0">
                <a:effectLst/>
              </a:rPr>
              <a:t>“La ley puede establecer en forma permanente algunas Comisiones Especiales, con participación de Senadores o Representantes, o de unos y otros. </a:t>
            </a:r>
            <a:endParaRPr lang="x-none" sz="2400" dirty="0" smtClean="0">
              <a:effectLst/>
            </a:endParaRPr>
          </a:p>
          <a:p>
            <a:pPr marL="0" indent="0">
              <a:buNone/>
            </a:pPr>
            <a:endParaRPr lang="x-none" sz="2400" b="1" dirty="0" smtClean="0">
              <a:effectLst/>
            </a:endParaRPr>
          </a:p>
          <a:p>
            <a:pPr marL="0" indent="0" algn="just">
              <a:buNone/>
            </a:pPr>
            <a:r>
              <a:rPr lang="x-none" sz="2400" b="1" i="1" dirty="0" smtClean="0">
                <a:effectLst/>
              </a:rPr>
              <a:t>B. </a:t>
            </a:r>
            <a:r>
              <a:rPr lang="es-CO" sz="2400" b="1" i="1" dirty="0" smtClean="0">
                <a:effectLst/>
              </a:rPr>
              <a:t>Comisión de Vigilancia de Procesos de Descentralización y Ordenamiento Territorial. </a:t>
            </a:r>
            <a:r>
              <a:rPr lang="x-none" sz="2400" b="1" i="1" dirty="0" smtClean="0">
                <a:effectLst/>
              </a:rPr>
              <a:t>(15 miembros cámara de representantes y 11 senadores)</a:t>
            </a:r>
          </a:p>
          <a:p>
            <a:pPr marL="0" indent="0">
              <a:buNone/>
            </a:pPr>
            <a:r>
              <a:rPr lang="es-CO" sz="2400" i="1" dirty="0" smtClean="0"/>
              <a:t>V</a:t>
            </a:r>
            <a:r>
              <a:rPr lang="x-none" sz="2400" dirty="0" smtClean="0"/>
              <a:t>igila el cumplimiento de la normatividad relativa a las organizaciones territoriales.</a:t>
            </a:r>
            <a:endParaRPr lang="x-none" sz="2400" dirty="0" smtClean="0">
              <a:effectLst/>
            </a:endParaRPr>
          </a:p>
          <a:p>
            <a:pPr marL="0" indent="0">
              <a:buNone/>
            </a:pPr>
            <a:endParaRPr lang="x-none" sz="2400" dirty="0" smtClean="0">
              <a:effectLst/>
            </a:endParaRPr>
          </a:p>
          <a:p>
            <a:pPr marL="0" indent="0">
              <a:buNone/>
            </a:pPr>
            <a:r>
              <a:rPr lang="es-CO" sz="2400" dirty="0" smtClean="0">
                <a:effectLst/>
              </a:rPr>
              <a:t>  </a:t>
            </a:r>
            <a:r>
              <a:rPr lang="x-none" sz="2400" b="1" i="1" dirty="0" smtClean="0">
                <a:effectLst/>
              </a:rPr>
              <a:t>C. </a:t>
            </a:r>
            <a:r>
              <a:rPr lang="es-CO" sz="2400" b="1" i="1" dirty="0" smtClean="0">
                <a:effectLst/>
              </a:rPr>
              <a:t>Comisión de Modernización</a:t>
            </a:r>
            <a:r>
              <a:rPr lang="x-none" sz="2400" b="1" i="1" dirty="0" smtClean="0">
                <a:effectLst/>
              </a:rPr>
              <a:t>. </a:t>
            </a:r>
          </a:p>
          <a:p>
            <a:pPr marL="0" indent="0">
              <a:buNone/>
            </a:pPr>
            <a:r>
              <a:rPr lang="es-CO" sz="2400" dirty="0" smtClean="0"/>
              <a:t>I</a:t>
            </a:r>
            <a:r>
              <a:rPr lang="x-none" sz="2400" dirty="0" smtClean="0"/>
              <a:t>nnovación y modernización con la creación de procesos dentro de la rama legislativa. </a:t>
            </a:r>
            <a:endParaRPr lang="x-none" sz="2400" dirty="0" smtClean="0">
              <a:effectLst/>
            </a:endParaRPr>
          </a:p>
          <a:p>
            <a:endParaRPr lang="es-CO" sz="2400" dirty="0" smtClean="0">
              <a:effectLst/>
            </a:endParaRPr>
          </a:p>
          <a:p>
            <a:pPr marL="0" indent="0" algn="just">
              <a:buNone/>
            </a:pPr>
            <a:endParaRPr lang="es-CO" dirty="0" smtClean="0">
              <a:effectLst/>
            </a:endParaRPr>
          </a:p>
          <a:p>
            <a:pPr marL="0" indent="0">
              <a:buNone/>
            </a:pPr>
            <a:endParaRPr lang="es-CO" dirty="0"/>
          </a:p>
        </p:txBody>
      </p:sp>
    </p:spTree>
    <p:extLst>
      <p:ext uri="{BB962C8B-B14F-4D97-AF65-F5344CB8AC3E}">
        <p14:creationId xmlns:p14="http://schemas.microsoft.com/office/powerpoint/2010/main" xmlns="" val="1057347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1196752"/>
            <a:ext cx="7776864" cy="5661248"/>
          </a:xfrm>
        </p:spPr>
        <p:txBody>
          <a:bodyPr>
            <a:noAutofit/>
          </a:bodyPr>
          <a:lstStyle/>
          <a:p>
            <a:pPr algn="just"/>
            <a:r>
              <a:rPr lang="x-none" sz="2000" dirty="0" smtClean="0">
                <a:solidFill>
                  <a:schemeClr val="tx1"/>
                </a:solidFill>
                <a:effectLst/>
              </a:rPr>
              <a:t>Normativizada en </a:t>
            </a:r>
            <a:r>
              <a:rPr lang="x-none" sz="2000" smtClean="0">
                <a:solidFill>
                  <a:schemeClr val="tx1"/>
                </a:solidFill>
                <a:effectLst/>
              </a:rPr>
              <a:t>las </a:t>
            </a:r>
            <a:r>
              <a:rPr lang="es-CO" sz="2000" dirty="0" smtClean="0">
                <a:solidFill>
                  <a:schemeClr val="tx1"/>
                </a:solidFill>
                <a:effectLst/>
              </a:rPr>
              <a:t>C</a:t>
            </a:r>
            <a:r>
              <a:rPr lang="x-none" sz="2000" smtClean="0">
                <a:solidFill>
                  <a:schemeClr val="tx1"/>
                </a:solidFill>
                <a:effectLst/>
              </a:rPr>
              <a:t>onstitución </a:t>
            </a:r>
            <a:r>
              <a:rPr lang="es-CO" sz="2000" dirty="0" smtClean="0">
                <a:solidFill>
                  <a:schemeClr val="tx1"/>
                </a:solidFill>
              </a:rPr>
              <a:t>N</a:t>
            </a:r>
            <a:r>
              <a:rPr lang="x-none" sz="2000" smtClean="0">
                <a:solidFill>
                  <a:schemeClr val="tx1"/>
                </a:solidFill>
                <a:effectLst/>
              </a:rPr>
              <a:t>acional </a:t>
            </a:r>
            <a:r>
              <a:rPr lang="x-none" sz="2000" dirty="0" smtClean="0">
                <a:solidFill>
                  <a:schemeClr val="tx1"/>
                </a:solidFill>
                <a:effectLst/>
              </a:rPr>
              <a:t>art. 176 – 178. conformado por 166 miembros.</a:t>
            </a:r>
          </a:p>
          <a:p>
            <a:pPr algn="just"/>
            <a:r>
              <a:rPr lang="x-none" sz="2000" dirty="0" smtClean="0">
                <a:solidFill>
                  <a:schemeClr val="tx1"/>
                </a:solidFill>
                <a:effectLst/>
              </a:rPr>
              <a:t>Es un cuerpo colegiado </a:t>
            </a:r>
            <a:r>
              <a:rPr lang="es-CO" sz="2000" dirty="0" err="1" smtClean="0">
                <a:solidFill>
                  <a:schemeClr val="tx1"/>
                </a:solidFill>
                <a:effectLst/>
              </a:rPr>
              <a:t>elegi</a:t>
            </a:r>
            <a:r>
              <a:rPr lang="x-none" sz="2000" dirty="0" smtClean="0">
                <a:solidFill>
                  <a:schemeClr val="tx1"/>
                </a:solidFill>
                <a:effectLst/>
              </a:rPr>
              <a:t>do</a:t>
            </a:r>
            <a:r>
              <a:rPr lang="es-CO" sz="2000" dirty="0" smtClean="0">
                <a:solidFill>
                  <a:schemeClr val="tx1"/>
                </a:solidFill>
                <a:effectLst/>
              </a:rPr>
              <a:t> en circunscripciones territoriales y circunscripciones especiales. Habrá dos representantes por cada circunscripción territorial y uno más por cada doscientos cincuenta mil habitantes o fracción mayor de ciento veinticinco mil que tengan en exceso sobre los primeros doscientos cincuenta mil. </a:t>
            </a:r>
            <a:endParaRPr lang="x-none" sz="2000" dirty="0" smtClean="0">
              <a:solidFill>
                <a:schemeClr val="tx1"/>
              </a:solidFill>
              <a:effectLst/>
            </a:endParaRPr>
          </a:p>
          <a:p>
            <a:pPr algn="just"/>
            <a:endParaRPr lang="x-none" sz="2000" dirty="0" smtClean="0">
              <a:solidFill>
                <a:schemeClr val="tx1"/>
              </a:solidFill>
            </a:endParaRPr>
          </a:p>
          <a:p>
            <a:pPr algn="just"/>
            <a:r>
              <a:rPr lang="x-none" sz="2000" dirty="0">
                <a:solidFill>
                  <a:schemeClr val="tx1"/>
                </a:solidFill>
              </a:rPr>
              <a:t>L</a:t>
            </a:r>
            <a:r>
              <a:rPr lang="es-CO" sz="2000" dirty="0" smtClean="0">
                <a:solidFill>
                  <a:schemeClr val="tx1"/>
                </a:solidFill>
                <a:effectLst/>
              </a:rPr>
              <a:t>a elección de </a:t>
            </a:r>
            <a:r>
              <a:rPr lang="x-none" sz="2000" dirty="0" smtClean="0">
                <a:solidFill>
                  <a:schemeClr val="tx1"/>
                </a:solidFill>
                <a:effectLst/>
              </a:rPr>
              <a:t>R</a:t>
            </a:r>
            <a:r>
              <a:rPr lang="es-CO" sz="2000" dirty="0" err="1" smtClean="0">
                <a:solidFill>
                  <a:schemeClr val="tx1"/>
                </a:solidFill>
                <a:effectLst/>
              </a:rPr>
              <a:t>epresentantes</a:t>
            </a:r>
            <a:r>
              <a:rPr lang="es-CO" sz="2000" dirty="0" smtClean="0">
                <a:solidFill>
                  <a:schemeClr val="tx1"/>
                </a:solidFill>
                <a:effectLst/>
              </a:rPr>
              <a:t> a la Cámara, </a:t>
            </a:r>
            <a:r>
              <a:rPr lang="x-none" sz="2000" dirty="0" smtClean="0">
                <a:solidFill>
                  <a:schemeClr val="tx1"/>
                </a:solidFill>
                <a:effectLst/>
              </a:rPr>
              <a:t>será por </a:t>
            </a:r>
            <a:r>
              <a:rPr lang="es-CO" sz="2000" dirty="0" smtClean="0">
                <a:solidFill>
                  <a:schemeClr val="tx1"/>
                </a:solidFill>
                <a:effectLst/>
              </a:rPr>
              <a:t> departamento y el Distrito Capital de Bogotá </a:t>
            </a:r>
            <a:r>
              <a:rPr lang="x-none" sz="2000" dirty="0" smtClean="0">
                <a:solidFill>
                  <a:schemeClr val="tx1"/>
                </a:solidFill>
                <a:effectLst/>
              </a:rPr>
              <a:t>que </a:t>
            </a:r>
            <a:r>
              <a:rPr lang="es-CO" sz="2000" dirty="0" smtClean="0">
                <a:solidFill>
                  <a:schemeClr val="tx1"/>
                </a:solidFill>
                <a:effectLst/>
              </a:rPr>
              <a:t>conformarán una circunscripción territorial. La ley establece una circunscripción especial para asegurar la participación en la Cámara de Representantes de los grupos étnicos y de las minorías políticas y de los colombianos residentes en el exterior. Mediante esta circunscripción se podrá elegir hasta cinco representantes. </a:t>
            </a:r>
            <a:endParaRPr lang="es-CO" sz="2000" dirty="0">
              <a:solidFill>
                <a:schemeClr val="tx1"/>
              </a:solidFill>
            </a:endParaRPr>
          </a:p>
        </p:txBody>
      </p:sp>
      <p:sp>
        <p:nvSpPr>
          <p:cNvPr id="2" name="1 Título"/>
          <p:cNvSpPr>
            <a:spLocks noGrp="1"/>
          </p:cNvSpPr>
          <p:nvPr>
            <p:ph type="ctrTitle"/>
          </p:nvPr>
        </p:nvSpPr>
        <p:spPr>
          <a:xfrm>
            <a:off x="685800" y="332657"/>
            <a:ext cx="7772400" cy="720079"/>
          </a:xfrm>
        </p:spPr>
        <p:txBody>
          <a:bodyPr>
            <a:normAutofit/>
          </a:bodyPr>
          <a:lstStyle/>
          <a:p>
            <a:r>
              <a:rPr lang="x-none" sz="3600" b="1" dirty="0" smtClean="0"/>
              <a:t>CAMARA DE REPRESENTANTES</a:t>
            </a:r>
            <a:endParaRPr lang="es-CO" sz="3600" b="1" dirty="0"/>
          </a:p>
        </p:txBody>
      </p:sp>
    </p:spTree>
    <p:extLst>
      <p:ext uri="{BB962C8B-B14F-4D97-AF65-F5344CB8AC3E}">
        <p14:creationId xmlns:p14="http://schemas.microsoft.com/office/powerpoint/2010/main" xmlns="" val="2108190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fontScale="77500" lnSpcReduction="20000"/>
          </a:bodyPr>
          <a:lstStyle/>
          <a:p>
            <a:pPr marL="0" indent="0" algn="just">
              <a:buNone/>
            </a:pPr>
            <a:r>
              <a:rPr lang="es-CO" sz="2400" dirty="0" smtClean="0">
                <a:effectLst/>
              </a:rPr>
              <a:t>Para ser elegido representante se requiere ser ciudadano en ejercicio y tener más de veinticinco años de edad en la fecha de la elección. </a:t>
            </a:r>
            <a:r>
              <a:rPr lang="x-none" sz="2400" dirty="0" smtClean="0">
                <a:effectLst/>
              </a:rPr>
              <a:t>Art. 177 de la Constitución Nacional.</a:t>
            </a:r>
          </a:p>
          <a:p>
            <a:pPr marL="0" indent="0" algn="just">
              <a:buNone/>
            </a:pPr>
            <a:endParaRPr lang="x-none" sz="2400" dirty="0" smtClean="0"/>
          </a:p>
          <a:p>
            <a:pPr marL="0" indent="0" algn="just">
              <a:buNone/>
            </a:pPr>
            <a:r>
              <a:rPr lang="x-none" sz="2400" dirty="0" smtClean="0"/>
              <a:t>Funciones:</a:t>
            </a:r>
          </a:p>
          <a:p>
            <a:pPr marL="0" indent="0" algn="just">
              <a:buNone/>
            </a:pPr>
            <a:endParaRPr lang="x-none" sz="2400" dirty="0"/>
          </a:p>
          <a:p>
            <a:pPr marL="0" indent="0" algn="just">
              <a:buNone/>
            </a:pPr>
            <a:r>
              <a:rPr lang="x-none" sz="2400" dirty="0" smtClean="0"/>
              <a:t>-Elegir al Defensor del Pueblo</a:t>
            </a:r>
          </a:p>
          <a:p>
            <a:pPr marL="0" indent="0" algn="just">
              <a:buNone/>
            </a:pPr>
            <a:endParaRPr lang="x-none" sz="2400" dirty="0" smtClean="0"/>
          </a:p>
          <a:p>
            <a:pPr algn="just"/>
            <a:r>
              <a:rPr lang="es-CO" sz="2400" dirty="0" smtClean="0">
                <a:effectLst/>
              </a:rPr>
              <a:t>Examinar y fenecer la cuenta general del presupuesto y del tesoro que le presente el Contralor General de la República.</a:t>
            </a:r>
          </a:p>
          <a:p>
            <a:pPr algn="just"/>
            <a:r>
              <a:rPr lang="es-CO" sz="2400" dirty="0" smtClean="0">
                <a:effectLst/>
              </a:rPr>
              <a:t>Acusar ante el Senado, cuando hubiere causas Constitucionales, al Presidente de la República, o a quien haga sus veces, a los magistrados de la Corte Constitucional, a los magistrados de la Corte Suprema de Justicia, a los miembros del Consejo Superior de la Judicatura, a los magistrados del Consejo de Estado y al Fiscal General de la Nación.</a:t>
            </a:r>
          </a:p>
          <a:p>
            <a:pPr algn="just"/>
            <a:r>
              <a:rPr lang="es-CO" sz="2400" dirty="0" smtClean="0">
                <a:effectLst/>
              </a:rPr>
              <a:t>Conocer de las denuncias y quejas que ante ella se presenten por el Fiscal General de la Nación o por los particulares contra los expresados funcionarios y, si prestan mérito, fundar en ellas acusación ante el Senado.</a:t>
            </a:r>
          </a:p>
          <a:p>
            <a:pPr algn="just"/>
            <a:r>
              <a:rPr lang="es-CO" sz="2400" dirty="0" smtClean="0">
                <a:effectLst/>
              </a:rPr>
              <a:t>Requerir el auxilio de otras autoridades para el desarrollo de las investigaciones que le competen, y comisionar para la práctica de pruebas cuando lo considere conveniente. </a:t>
            </a:r>
          </a:p>
          <a:p>
            <a:pPr marL="0" indent="0" algn="just">
              <a:buNone/>
            </a:pPr>
            <a:endParaRPr lang="x-none" sz="2400" dirty="0"/>
          </a:p>
          <a:p>
            <a:pPr marL="0" indent="0" algn="just">
              <a:buNone/>
            </a:pPr>
            <a:endParaRPr lang="es-CO" sz="2400" dirty="0"/>
          </a:p>
        </p:txBody>
      </p:sp>
    </p:spTree>
    <p:extLst>
      <p:ext uri="{BB962C8B-B14F-4D97-AF65-F5344CB8AC3E}">
        <p14:creationId xmlns:p14="http://schemas.microsoft.com/office/powerpoint/2010/main" xmlns="" val="835380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332656"/>
            <a:ext cx="8064896" cy="5760640"/>
          </a:xfrm>
        </p:spPr>
        <p:txBody>
          <a:bodyPr>
            <a:normAutofit fontScale="70000" lnSpcReduction="20000"/>
          </a:bodyPr>
          <a:lstStyle/>
          <a:p>
            <a:pPr algn="just"/>
            <a:r>
              <a:rPr lang="x-none" sz="3400" b="1" i="1" dirty="0" smtClean="0">
                <a:solidFill>
                  <a:schemeClr val="tx1"/>
                </a:solidFill>
                <a:effectLst/>
              </a:rPr>
              <a:t>1. </a:t>
            </a:r>
            <a:r>
              <a:rPr lang="es-CO" sz="3400" b="1" i="1" dirty="0" smtClean="0">
                <a:solidFill>
                  <a:schemeClr val="tx1"/>
                </a:solidFill>
                <a:effectLst/>
              </a:rPr>
              <a:t>Comisiones Constitucionales Permanentes</a:t>
            </a:r>
            <a:endParaRPr lang="x-none" sz="3400" b="1" i="1" dirty="0" smtClean="0">
              <a:solidFill>
                <a:schemeClr val="tx1"/>
              </a:solidFill>
              <a:effectLst/>
            </a:endParaRPr>
          </a:p>
          <a:p>
            <a:pPr algn="just"/>
            <a:r>
              <a:rPr lang="es-CO" i="1" dirty="0" smtClean="0">
                <a:solidFill>
                  <a:schemeClr val="tx1"/>
                </a:solidFill>
                <a:effectLst/>
              </a:rPr>
              <a:t> </a:t>
            </a:r>
            <a:r>
              <a:rPr lang="es-CO" dirty="0" smtClean="0">
                <a:solidFill>
                  <a:schemeClr val="tx1"/>
                </a:solidFill>
                <a:effectLst/>
              </a:rPr>
              <a:t/>
            </a:r>
            <a:br>
              <a:rPr lang="es-CO" dirty="0" smtClean="0">
                <a:solidFill>
                  <a:schemeClr val="tx1"/>
                </a:solidFill>
                <a:effectLst/>
              </a:rPr>
            </a:br>
            <a:r>
              <a:rPr lang="es-CO" dirty="0" smtClean="0">
                <a:solidFill>
                  <a:schemeClr val="tx1"/>
                </a:solidFill>
                <a:effectLst/>
              </a:rPr>
              <a:t>Función: (Ley 3 de 1992, Art. 2. Modificada por el Art. 1. de la Ley 754 de 2002) “Tanto en el Senado como en la Cámara de Representantes funcionarán comisiones constitucionales permanentes, encargadas de dar primer debate a los proyectos de acto legislativo o de ley referente a los asuntos de su competencia” </a:t>
            </a:r>
          </a:p>
          <a:p>
            <a:pPr marL="514350" indent="-514350" algn="just"/>
            <a:endParaRPr lang="es-CO" b="1" dirty="0" smtClean="0">
              <a:solidFill>
                <a:schemeClr val="tx1"/>
              </a:solidFill>
            </a:endParaRPr>
          </a:p>
          <a:p>
            <a:pPr marL="514350" indent="-514350" algn="just"/>
            <a:r>
              <a:rPr lang="es-CO" b="1" i="1" dirty="0" smtClean="0">
                <a:solidFill>
                  <a:schemeClr val="tx1"/>
                </a:solidFill>
                <a:effectLst/>
              </a:rPr>
              <a:t>A. Comisión </a:t>
            </a:r>
            <a:r>
              <a:rPr lang="es-CO" b="1" i="1" dirty="0" smtClean="0">
                <a:solidFill>
                  <a:schemeClr val="tx1"/>
                </a:solidFill>
                <a:effectLst/>
              </a:rPr>
              <a:t>Primera: Asuntos Constitucionales (19 miembros). </a:t>
            </a:r>
            <a:r>
              <a:rPr lang="es-CO" b="0" dirty="0" smtClean="0">
                <a:solidFill>
                  <a:schemeClr val="tx1"/>
                </a:solidFill>
                <a:effectLst/>
              </a:rPr>
              <a:t/>
            </a:r>
            <a:br>
              <a:rPr lang="es-CO" b="0" dirty="0" smtClean="0">
                <a:solidFill>
                  <a:schemeClr val="tx1"/>
                </a:solidFill>
                <a:effectLst/>
              </a:rPr>
            </a:br>
            <a:r>
              <a:rPr lang="es-CO" dirty="0" smtClean="0">
                <a:solidFill>
                  <a:schemeClr val="tx1"/>
                </a:solidFill>
                <a:effectLst/>
              </a:rPr>
              <a:t>Temas: “Reforma constitucional; leyes estatutarias; organización territorial; reglamentos de los organismos de control; normas generales sobre contratación administrativa; notariado y registro; estructura y organización de la administración nacional central; de los derechos, las garantías y los deberes; rama legislativa; estrategias y políticas para la paz; propiedad intelectual; variación de la residencia de los altos poderes nacionales; asuntos étnicos.”</a:t>
            </a:r>
            <a:endParaRPr lang="x-none" dirty="0">
              <a:solidFill>
                <a:schemeClr val="tx1"/>
              </a:solidFill>
            </a:endParaRPr>
          </a:p>
          <a:p>
            <a:pPr algn="just"/>
            <a:endParaRPr lang="x-none" i="1" dirty="0" smtClean="0">
              <a:solidFill>
                <a:schemeClr val="tx1"/>
              </a:solidFill>
              <a:effectLst/>
            </a:endParaRPr>
          </a:p>
          <a:p>
            <a:pPr algn="just"/>
            <a:r>
              <a:rPr lang="x-none" i="1" dirty="0" smtClean="0">
                <a:solidFill>
                  <a:schemeClr val="tx1"/>
                </a:solidFill>
                <a:effectLst/>
              </a:rPr>
              <a:t>B. </a:t>
            </a:r>
            <a:r>
              <a:rPr lang="es-CO" b="1" i="1" dirty="0" smtClean="0">
                <a:solidFill>
                  <a:schemeClr val="tx1"/>
                </a:solidFill>
                <a:effectLst/>
              </a:rPr>
              <a:t>Comisión Segunda: Relaciones Internacionales (13 miembros).</a:t>
            </a:r>
            <a:endParaRPr lang="x-none" b="1" i="1" dirty="0" smtClean="0">
              <a:solidFill>
                <a:schemeClr val="tx1"/>
              </a:solidFill>
              <a:effectLst/>
            </a:endParaRPr>
          </a:p>
          <a:p>
            <a:pPr algn="just"/>
            <a:r>
              <a:rPr lang="es-CO" b="1" dirty="0" smtClean="0">
                <a:solidFill>
                  <a:schemeClr val="tx1"/>
                </a:solidFill>
                <a:effectLst/>
              </a:rPr>
              <a:t> </a:t>
            </a:r>
            <a:r>
              <a:rPr lang="es-CO" b="0" dirty="0" smtClean="0">
                <a:solidFill>
                  <a:schemeClr val="tx1"/>
                </a:solidFill>
                <a:effectLst/>
              </a:rPr>
              <a:t/>
            </a:r>
            <a:br>
              <a:rPr lang="es-CO" b="0" dirty="0" smtClean="0">
                <a:solidFill>
                  <a:schemeClr val="tx1"/>
                </a:solidFill>
                <a:effectLst/>
              </a:rPr>
            </a:br>
            <a:r>
              <a:rPr lang="es-CO" dirty="0" smtClean="0">
                <a:solidFill>
                  <a:schemeClr val="tx1"/>
                </a:solidFill>
                <a:effectLst/>
              </a:rPr>
              <a:t>Temas: “Política internacional; defensa nacional y fuerza pública; tratados públicos; carrera diplomática y consular; comercio exterior e integración económica, política portuaria; relaciones parlamentarias, internacionales y supranacionales, asuntos diplomáticos no reservados constitucionalmente al Gobierno; fronteras; nacionalidad; extranjeros; migración; honores y monumentos públicos; servicio militar; zonas francas y de libre comercio; contratación internacional”. </a:t>
            </a:r>
          </a:p>
          <a:p>
            <a:pPr algn="just"/>
            <a:endParaRPr lang="es-CO" dirty="0">
              <a:solidFill>
                <a:schemeClr val="tx1"/>
              </a:solidFill>
            </a:endParaRPr>
          </a:p>
        </p:txBody>
      </p:sp>
    </p:spTree>
    <p:extLst>
      <p:ext uri="{BB962C8B-B14F-4D97-AF65-F5344CB8AC3E}">
        <p14:creationId xmlns:p14="http://schemas.microsoft.com/office/powerpoint/2010/main" xmlns="" val="31708423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476672"/>
            <a:ext cx="7848872" cy="5832648"/>
          </a:xfrm>
        </p:spPr>
        <p:txBody>
          <a:bodyPr>
            <a:noAutofit/>
          </a:bodyPr>
          <a:lstStyle/>
          <a:p>
            <a:pPr algn="just"/>
            <a:r>
              <a:rPr lang="x-none" sz="2000" b="1" i="1" dirty="0" smtClean="0">
                <a:solidFill>
                  <a:schemeClr val="tx1"/>
                </a:solidFill>
                <a:effectLst/>
              </a:rPr>
              <a:t>C. </a:t>
            </a:r>
            <a:r>
              <a:rPr lang="es-CO" sz="2000" b="1" i="1" dirty="0" smtClean="0">
                <a:solidFill>
                  <a:schemeClr val="tx1"/>
                </a:solidFill>
                <a:effectLst/>
              </a:rPr>
              <a:t>Comisión Tercera: Hacienda y Crédito Público (15 miembros).</a:t>
            </a:r>
            <a:endParaRPr lang="x-none" sz="2000" b="1" i="1" dirty="0" smtClean="0">
              <a:solidFill>
                <a:schemeClr val="tx1"/>
              </a:solidFill>
              <a:effectLst/>
            </a:endParaRPr>
          </a:p>
          <a:p>
            <a:pPr algn="just"/>
            <a:r>
              <a:rPr lang="x-none" sz="2000" dirty="0" smtClean="0">
                <a:solidFill>
                  <a:schemeClr val="tx1"/>
                </a:solidFill>
                <a:effectLst/>
              </a:rPr>
              <a:t>T</a:t>
            </a:r>
            <a:r>
              <a:rPr lang="es-CO" sz="2000" dirty="0" err="1" smtClean="0">
                <a:solidFill>
                  <a:schemeClr val="tx1"/>
                </a:solidFill>
                <a:effectLst/>
              </a:rPr>
              <a:t>emas</a:t>
            </a:r>
            <a:r>
              <a:rPr lang="es-CO" sz="2000" dirty="0" smtClean="0">
                <a:solidFill>
                  <a:schemeClr val="tx1"/>
                </a:solidFill>
                <a:effectLst/>
              </a:rPr>
              <a:t>: “Hacienda y crédito público; impuesto y contribuciones; exenciones tributarias; régimen monetario; leyes sobre el Banco de la República; sistema de banca central; leyes sobre monopolios; autorización de empréstitos; mercado de valores; regulación económica; Planeación Nacional; régimen de cambios, actividad financiera, bursátil, aseguradora y de captación de ahorro.” </a:t>
            </a:r>
          </a:p>
          <a:p>
            <a:pPr algn="just"/>
            <a:endParaRPr lang="x-none" sz="2000" b="1" dirty="0" smtClean="0">
              <a:solidFill>
                <a:schemeClr val="tx1"/>
              </a:solidFill>
              <a:effectLst/>
            </a:endParaRPr>
          </a:p>
          <a:p>
            <a:pPr algn="just"/>
            <a:r>
              <a:rPr lang="x-none" sz="2000" b="1" i="1" dirty="0" smtClean="0">
                <a:solidFill>
                  <a:schemeClr val="tx1"/>
                </a:solidFill>
              </a:rPr>
              <a:t>D. </a:t>
            </a:r>
            <a:r>
              <a:rPr lang="es-CO" sz="2000" b="1" i="1" dirty="0" smtClean="0">
                <a:solidFill>
                  <a:schemeClr val="tx1"/>
                </a:solidFill>
                <a:effectLst/>
              </a:rPr>
              <a:t>Comisión Cuarta: Presupuesto (15 miembros).</a:t>
            </a:r>
            <a:endParaRPr lang="x-none" sz="2000" b="1" i="1" dirty="0" smtClean="0">
              <a:solidFill>
                <a:schemeClr val="tx1"/>
              </a:solidFill>
              <a:effectLst/>
            </a:endParaRPr>
          </a:p>
          <a:p>
            <a:pPr algn="just"/>
            <a:r>
              <a:rPr lang="es-CO" sz="2000" dirty="0" smtClean="0">
                <a:solidFill>
                  <a:schemeClr val="tx1"/>
                </a:solidFill>
                <a:effectLst/>
              </a:rPr>
              <a:t>Temas: “Leyes orgánicas de presupuesto; sistema de control fiscal financiero; enajenación y destinación de bienes nacionales; regulación del régimen de propiedad industrial, patentes y marcas; creación, supresión, reforma u organización de establecimientos públicos nacionales; control de calidad y precios y contratación administrativa.” </a:t>
            </a:r>
          </a:p>
          <a:p>
            <a:pPr algn="just"/>
            <a:endParaRPr lang="es-CO" sz="2000" dirty="0"/>
          </a:p>
        </p:txBody>
      </p:sp>
    </p:spTree>
    <p:extLst>
      <p:ext uri="{BB962C8B-B14F-4D97-AF65-F5344CB8AC3E}">
        <p14:creationId xmlns:p14="http://schemas.microsoft.com/office/powerpoint/2010/main" xmlns="" val="5517168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27584" y="620688"/>
            <a:ext cx="7560840" cy="5472608"/>
          </a:xfrm>
        </p:spPr>
        <p:txBody>
          <a:bodyPr>
            <a:normAutofit fontScale="92500" lnSpcReduction="10000"/>
          </a:bodyPr>
          <a:lstStyle/>
          <a:p>
            <a:pPr algn="just"/>
            <a:r>
              <a:rPr lang="x-none" b="1" i="1" dirty="0" smtClean="0">
                <a:solidFill>
                  <a:schemeClr val="tx1"/>
                </a:solidFill>
              </a:rPr>
              <a:t>E. </a:t>
            </a:r>
            <a:r>
              <a:rPr lang="es-CO" b="1" i="1" dirty="0" smtClean="0">
                <a:solidFill>
                  <a:schemeClr val="tx1"/>
                </a:solidFill>
                <a:effectLst/>
              </a:rPr>
              <a:t>Comisión Quinta: Asuntos Agropecuarios, del Mar y del Medio Ambiente (13 miembros).</a:t>
            </a:r>
            <a:endParaRPr lang="x-none" b="1" i="1" dirty="0" smtClean="0">
              <a:solidFill>
                <a:schemeClr val="tx1"/>
              </a:solidFill>
              <a:effectLst/>
            </a:endParaRPr>
          </a:p>
          <a:p>
            <a:pPr algn="just"/>
            <a:r>
              <a:rPr lang="es-CO" dirty="0" smtClean="0">
                <a:solidFill>
                  <a:schemeClr val="tx1"/>
                </a:solidFill>
                <a:effectLst/>
              </a:rPr>
              <a:t>Temas: “Régimen agropecuario; ecología; medio ambiente y recursos naturales; adjudicación y recuperación de tierras; recursos ictiológicos y asuntos del mar; minas y energía; corporaciones autónomas regionales.” </a:t>
            </a:r>
          </a:p>
          <a:p>
            <a:pPr algn="just"/>
            <a:endParaRPr lang="x-none" b="1" dirty="0" smtClean="0">
              <a:solidFill>
                <a:schemeClr val="tx1"/>
              </a:solidFill>
              <a:effectLst/>
            </a:endParaRPr>
          </a:p>
          <a:p>
            <a:pPr algn="just"/>
            <a:r>
              <a:rPr lang="x-none" b="1" i="1" dirty="0" smtClean="0">
                <a:solidFill>
                  <a:schemeClr val="tx1"/>
                </a:solidFill>
              </a:rPr>
              <a:t>F. </a:t>
            </a:r>
            <a:r>
              <a:rPr lang="es-CO" b="1" i="1" dirty="0" smtClean="0">
                <a:solidFill>
                  <a:schemeClr val="tx1"/>
                </a:solidFill>
                <a:effectLst/>
              </a:rPr>
              <a:t>Comisión Sexta: Asuntos de Transporte y Telecomunicaciones (13 miembros).</a:t>
            </a:r>
            <a:endParaRPr lang="x-none" b="1" i="1" dirty="0" smtClean="0">
              <a:solidFill>
                <a:schemeClr val="tx1"/>
              </a:solidFill>
              <a:effectLst/>
            </a:endParaRPr>
          </a:p>
          <a:p>
            <a:pPr algn="just"/>
            <a:r>
              <a:rPr lang="es-CO" b="1" i="1" dirty="0" smtClean="0">
                <a:solidFill>
                  <a:schemeClr val="tx1"/>
                </a:solidFill>
                <a:effectLst/>
              </a:rPr>
              <a:t> </a:t>
            </a:r>
            <a:br>
              <a:rPr lang="es-CO" b="1" i="1" dirty="0" smtClean="0">
                <a:solidFill>
                  <a:schemeClr val="tx1"/>
                </a:solidFill>
                <a:effectLst/>
              </a:rPr>
            </a:br>
            <a:r>
              <a:rPr lang="es-CO" dirty="0" smtClean="0">
                <a:solidFill>
                  <a:schemeClr val="tx1"/>
                </a:solidFill>
                <a:effectLst/>
              </a:rPr>
              <a:t>Temas: “Tarifas; calamidades públicas; funciones públicas y prestación de los servicios públicos; medios de comunicación; investigación científica y tecnológica; espectros electromagnéticos; órbita geoestacionaria; sistemas digitales de comunicación e informática; espacio aéreo; obras públicas y transporte; turismo y desarrollo turístico; educación y cultura.” </a:t>
            </a:r>
          </a:p>
          <a:p>
            <a:pPr algn="just"/>
            <a:endParaRPr lang="es-CO" dirty="0">
              <a:solidFill>
                <a:schemeClr val="tx1"/>
              </a:solidFill>
            </a:endParaRPr>
          </a:p>
        </p:txBody>
      </p:sp>
    </p:spTree>
    <p:extLst>
      <p:ext uri="{BB962C8B-B14F-4D97-AF65-F5344CB8AC3E}">
        <p14:creationId xmlns:p14="http://schemas.microsoft.com/office/powerpoint/2010/main" xmlns="" val="1427565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fontScale="92500" lnSpcReduction="20000"/>
          </a:bodyPr>
          <a:lstStyle/>
          <a:p>
            <a:pPr marL="0" indent="0" algn="just">
              <a:buNone/>
            </a:pPr>
            <a:r>
              <a:rPr lang="x-none" b="1" i="1" dirty="0" smtClean="0">
                <a:effectLst/>
              </a:rPr>
              <a:t>F. </a:t>
            </a:r>
            <a:r>
              <a:rPr lang="es-CO" b="1" i="1" dirty="0" smtClean="0">
                <a:effectLst/>
              </a:rPr>
              <a:t>Comisión Séptima (14 miembros):</a:t>
            </a:r>
            <a:endParaRPr lang="x-none" b="1" i="1" dirty="0" smtClean="0">
              <a:effectLst/>
            </a:endParaRPr>
          </a:p>
          <a:p>
            <a:pPr algn="just"/>
            <a:r>
              <a:rPr lang="es-CO" dirty="0" smtClean="0">
                <a:effectLst/>
              </a:rPr>
              <a:t>Temas: “Estatuto del servidor público y trabajador particular; régimen salarial y prestacional del servidor público; organizaciones sindicales; sociedades de auxilio mutuo; seguridad social; cajas de previsión social; fondos de prestaciones; carrera administrativa; servicio civil; recreación; deportes; salud, organizaciones comunitarias; vivienda; economía solidaria; asuntos de la mujer y de la familia</a:t>
            </a:r>
            <a:r>
              <a:rPr lang="es-CO" dirty="0" smtClean="0">
                <a:effectLst/>
              </a:rPr>
              <a:t>.”</a:t>
            </a:r>
          </a:p>
          <a:p>
            <a:pPr algn="just"/>
            <a:endParaRPr lang="es-CO" dirty="0" smtClean="0"/>
          </a:p>
          <a:p>
            <a:pPr marL="0" indent="0">
              <a:buNone/>
            </a:pPr>
            <a:r>
              <a:rPr lang="x-none" b="1" smtClean="0"/>
              <a:t>2. </a:t>
            </a:r>
            <a:r>
              <a:rPr lang="es-CO" b="1" dirty="0" smtClean="0"/>
              <a:t>Comisiones Legales </a:t>
            </a:r>
            <a:endParaRPr lang="x-none" b="1" smtClean="0"/>
          </a:p>
          <a:p>
            <a:pPr marL="457200" indent="-457200">
              <a:buNone/>
            </a:pPr>
            <a:endParaRPr lang="es-CO" dirty="0" smtClean="0"/>
          </a:p>
          <a:p>
            <a:pPr marL="457200" indent="-457200">
              <a:buNone/>
            </a:pPr>
            <a:r>
              <a:rPr lang="es-CO" b="1" i="1" dirty="0" smtClean="0"/>
              <a:t>A. Comisión </a:t>
            </a:r>
            <a:r>
              <a:rPr lang="es-CO" b="1" i="1" dirty="0" smtClean="0"/>
              <a:t>de Derechos Humanos y Audiencias</a:t>
            </a:r>
            <a:endParaRPr lang="x-none" b="1" i="1" smtClean="0"/>
          </a:p>
          <a:p>
            <a:pPr marL="0" indent="0">
              <a:buNone/>
            </a:pPr>
            <a:r>
              <a:rPr lang="es-CO" dirty="0" smtClean="0"/>
              <a:t>E</a:t>
            </a:r>
            <a:r>
              <a:rPr lang="x-none" smtClean="0"/>
              <a:t>ncargada de la defensa de los derechos humanos desde todo ni</a:t>
            </a:r>
            <a:r>
              <a:rPr lang="es-CO" dirty="0" smtClean="0"/>
              <a:t>v</a:t>
            </a:r>
            <a:r>
              <a:rPr lang="x-none" smtClean="0"/>
              <a:t>el social y estatal  y vigilancia y control por el cumplimiento de los mismos co</a:t>
            </a:r>
            <a:r>
              <a:rPr lang="es-CO" dirty="0" smtClean="0"/>
              <a:t>n </a:t>
            </a:r>
            <a:r>
              <a:rPr lang="x-none" smtClean="0"/>
              <a:t>el seguimiento respectivo y indicando los factores primoridales en el riesgo para pérdida de los derehcos humanos.</a:t>
            </a:r>
          </a:p>
          <a:p>
            <a:pPr algn="just">
              <a:buNone/>
            </a:pPr>
            <a:endParaRPr lang="es-CO" dirty="0" smtClean="0">
              <a:effectLst/>
            </a:endParaRPr>
          </a:p>
          <a:p>
            <a:pPr marL="0" indent="0">
              <a:buNone/>
            </a:pPr>
            <a:endParaRPr lang="es-CO" dirty="0"/>
          </a:p>
        </p:txBody>
      </p:sp>
    </p:spTree>
    <p:extLst>
      <p:ext uri="{BB962C8B-B14F-4D97-AF65-F5344CB8AC3E}">
        <p14:creationId xmlns:p14="http://schemas.microsoft.com/office/powerpoint/2010/main" xmlns="" val="939488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marL="0" indent="0">
              <a:buNone/>
            </a:pPr>
            <a:endParaRPr lang="x-none" sz="2400" dirty="0" smtClean="0">
              <a:effectLst/>
            </a:endParaRPr>
          </a:p>
          <a:p>
            <a:pPr marL="0" indent="0" algn="just">
              <a:buNone/>
            </a:pPr>
            <a:r>
              <a:rPr lang="x-none" sz="2400" b="1" dirty="0" smtClean="0"/>
              <a:t>B. </a:t>
            </a:r>
            <a:r>
              <a:rPr lang="es-CO" sz="2400" b="1" dirty="0" smtClean="0">
                <a:effectLst/>
              </a:rPr>
              <a:t>Comisión de Ética y Estatuto del Congresista</a:t>
            </a:r>
            <a:endParaRPr lang="x-none" sz="2400" b="1" dirty="0" smtClean="0">
              <a:effectLst/>
            </a:endParaRPr>
          </a:p>
          <a:p>
            <a:pPr marL="0" indent="0" algn="just">
              <a:buNone/>
            </a:pPr>
            <a:r>
              <a:rPr lang="es-CO" sz="2400" dirty="0" smtClean="0">
                <a:effectLst/>
              </a:rPr>
              <a:t>La Comisión de Ética y Estatuto del Congresista conocerá del conflicto de interés y de las violaciones al régimen de incompatibilidades e inhabilidades de los congresistas. Así mismo, del comportamiento indecoroso, irregular o inmoral que pueda afectar a alguno de los miembros de las Cámaras en su gestión pública, de conformidad con el Código de Ética expedido por el Congreso. Y si fuere el caso, de los funcionarios o empleados que en ella presten sus servicios. Las plenarias serán informadas acerca de las conclusiones de la Comisión y adoptarán, luego del respectivo debate si a ello se diere lugar, las decisiones que autorizan y obligan la Constitución Política y las normas de este Reglamento.” (Art.59, ley 5/1992).</a:t>
            </a:r>
          </a:p>
          <a:p>
            <a:pPr marL="0" indent="0" algn="just">
              <a:buNone/>
            </a:pPr>
            <a:endParaRPr lang="x-none" sz="2400" b="1" dirty="0" smtClean="0">
              <a:effectLst/>
            </a:endParaRPr>
          </a:p>
        </p:txBody>
      </p:sp>
    </p:spTree>
    <p:extLst>
      <p:ext uri="{BB962C8B-B14F-4D97-AF65-F5344CB8AC3E}">
        <p14:creationId xmlns:p14="http://schemas.microsoft.com/office/powerpoint/2010/main" xmlns="" val="469653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577483"/>
          </a:xfrm>
        </p:spPr>
        <p:txBody>
          <a:bodyPr>
            <a:normAutofit fontScale="92500" lnSpcReduction="20000"/>
          </a:bodyPr>
          <a:lstStyle/>
          <a:p>
            <a:pPr marL="0" indent="0" algn="just">
              <a:buNone/>
            </a:pPr>
            <a:r>
              <a:rPr lang="x-none" sz="2400" b="1" i="1" dirty="0" smtClean="0"/>
              <a:t>C. </a:t>
            </a:r>
            <a:r>
              <a:rPr lang="es-CO" sz="2400" b="1" i="1" dirty="0" smtClean="0">
                <a:effectLst/>
              </a:rPr>
              <a:t>Comisión de Acreditación Documental </a:t>
            </a:r>
            <a:endParaRPr lang="es-CO" sz="2400" i="1" dirty="0" smtClean="0">
              <a:effectLst/>
            </a:endParaRPr>
          </a:p>
          <a:p>
            <a:pPr marL="0" indent="0" algn="just">
              <a:buNone/>
            </a:pPr>
            <a:r>
              <a:rPr lang="es-CO" sz="2400" dirty="0" smtClean="0">
                <a:effectLst/>
              </a:rPr>
              <a:t>Los documentos que acrediten las calidades exigidas de quienes aspiran a ocupar cargos de elección del Congreso o de las Cámaras Legislativas, serán revisados por la Comisión” </a:t>
            </a:r>
          </a:p>
          <a:p>
            <a:pPr marL="0" indent="0" algn="just">
              <a:buNone/>
            </a:pPr>
            <a:endParaRPr lang="x-none" sz="2400" b="1" dirty="0" smtClean="0">
              <a:effectLst/>
            </a:endParaRPr>
          </a:p>
          <a:p>
            <a:pPr marL="0" indent="0" algn="just">
              <a:buNone/>
            </a:pPr>
            <a:r>
              <a:rPr lang="x-none" sz="2400" b="1" i="1" dirty="0" smtClean="0"/>
              <a:t>D. </a:t>
            </a:r>
            <a:r>
              <a:rPr lang="es-CO" sz="2400" b="1" i="1" dirty="0" smtClean="0">
                <a:effectLst/>
              </a:rPr>
              <a:t>Comisión de Equidad de la mujer (sesiona conjuntamente con senadores y representantes a la cámara).</a:t>
            </a:r>
            <a:endParaRPr lang="x-none" sz="2400" b="1" i="1" dirty="0" smtClean="0">
              <a:effectLst/>
            </a:endParaRPr>
          </a:p>
          <a:p>
            <a:pPr marL="0" indent="0" algn="just">
              <a:buNone/>
            </a:pPr>
            <a:endParaRPr lang="x-none" sz="2400" b="1" dirty="0" smtClean="0">
              <a:effectLst/>
            </a:endParaRPr>
          </a:p>
          <a:p>
            <a:pPr marL="0" indent="0" algn="just">
              <a:buNone/>
            </a:pPr>
            <a:r>
              <a:rPr lang="x-none" sz="2400" b="1" i="1" dirty="0" smtClean="0"/>
              <a:t>E. </a:t>
            </a:r>
            <a:r>
              <a:rPr lang="es-CO" sz="2400" b="1" i="1" dirty="0" smtClean="0">
                <a:effectLst/>
              </a:rPr>
              <a:t>Comisión Legal de Cuentas</a:t>
            </a:r>
            <a:r>
              <a:rPr lang="es-CO" sz="2400" b="1" dirty="0" smtClean="0">
                <a:effectLst/>
              </a:rPr>
              <a:t>.</a:t>
            </a:r>
            <a:endParaRPr lang="x-none" sz="2400" b="1" dirty="0" smtClean="0">
              <a:effectLst/>
            </a:endParaRPr>
          </a:p>
          <a:p>
            <a:pPr marL="0" indent="0" algn="just">
              <a:buNone/>
            </a:pPr>
            <a:r>
              <a:rPr lang="es-CO" sz="2400" dirty="0" smtClean="0">
                <a:effectLst/>
              </a:rPr>
              <a:t>“Corresponde, como función primordial, a la Comisión Legal de Cuentas de carácter permanente encargada de examinar y proponer a consideración de la Cámara el fenecimiento de la cuenta general del presupuesto y del tesoro que le presente el Contralor General de la República.” </a:t>
            </a:r>
          </a:p>
          <a:p>
            <a:pPr marL="0" indent="0">
              <a:buNone/>
            </a:pPr>
            <a:endParaRPr lang="x-none" sz="2400" b="1" dirty="0" smtClean="0">
              <a:effectLst/>
            </a:endParaRPr>
          </a:p>
          <a:p>
            <a:pPr marL="0" indent="0">
              <a:buNone/>
            </a:pPr>
            <a:r>
              <a:rPr lang="x-none" sz="2400" b="1" i="1" dirty="0" smtClean="0"/>
              <a:t>F. </a:t>
            </a:r>
            <a:r>
              <a:rPr lang="es-CO" sz="2400" b="1" i="1" dirty="0" smtClean="0">
                <a:effectLst/>
              </a:rPr>
              <a:t>Comisión de Investigación y Acusación.  </a:t>
            </a:r>
            <a:br>
              <a:rPr lang="es-CO" sz="2400" b="1" i="1" dirty="0" smtClean="0">
                <a:effectLst/>
              </a:rPr>
            </a:br>
            <a:endParaRPr lang="es-CO" sz="2400" i="1" dirty="0" smtClean="0"/>
          </a:p>
          <a:p>
            <a:pPr marL="0" indent="0">
              <a:buNone/>
            </a:pPr>
            <a:endParaRPr lang="es-CO" sz="2400" dirty="0"/>
          </a:p>
        </p:txBody>
      </p:sp>
    </p:spTree>
    <p:extLst>
      <p:ext uri="{BB962C8B-B14F-4D97-AF65-F5344CB8AC3E}">
        <p14:creationId xmlns:p14="http://schemas.microsoft.com/office/powerpoint/2010/main" xmlns="" val="3841663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5472608"/>
          </a:xfrm>
        </p:spPr>
        <p:txBody>
          <a:bodyPr>
            <a:noAutofit/>
          </a:bodyPr>
          <a:lstStyle/>
          <a:p>
            <a:pPr marL="0" indent="0" algn="just">
              <a:buNone/>
            </a:pPr>
            <a:r>
              <a:rPr lang="x-none" sz="2400" dirty="0" smtClean="0"/>
              <a:t>De acuerdo con la Constitución Nacional artículo 114, le c</a:t>
            </a:r>
            <a:r>
              <a:rPr lang="es-CO" sz="2400" dirty="0" err="1" smtClean="0">
                <a:effectLst/>
              </a:rPr>
              <a:t>orresponde</a:t>
            </a:r>
            <a:r>
              <a:rPr lang="es-CO" sz="2400" dirty="0" smtClean="0">
                <a:effectLst/>
              </a:rPr>
              <a:t> reformar la Constitución, hacer las leyes y ejercer control político sobre el gobierno y la administración</a:t>
            </a:r>
            <a:r>
              <a:rPr lang="x-none" sz="2400" dirty="0" smtClean="0">
                <a:effectLst/>
              </a:rPr>
              <a:t> central.  </a:t>
            </a:r>
            <a:r>
              <a:rPr lang="es-CO" sz="2400" dirty="0" smtClean="0"/>
              <a:t>E</a:t>
            </a:r>
            <a:r>
              <a:rPr lang="x-none" sz="2400" dirty="0" smtClean="0"/>
              <a:t>l Congreso de la R</a:t>
            </a:r>
            <a:r>
              <a:rPr lang="es-CO" sz="2400" dirty="0" smtClean="0"/>
              <a:t>e</a:t>
            </a:r>
            <a:r>
              <a:rPr lang="x-none" sz="2400" dirty="0" smtClean="0"/>
              <a:t>pública se encuentra conformado por un sistema bicameral: Senado y Cámara de Representantes.  Elegidos para un periódo de </a:t>
            </a:r>
            <a:r>
              <a:rPr lang="x-none" sz="2400" smtClean="0"/>
              <a:t>cuatro </a:t>
            </a:r>
            <a:r>
              <a:rPr lang="x-none" sz="2400" smtClean="0"/>
              <a:t>años</a:t>
            </a:r>
            <a:r>
              <a:rPr lang="es-CO" sz="2400" dirty="0" smtClean="0"/>
              <a:t> por voto popular</a:t>
            </a:r>
            <a:r>
              <a:rPr lang="x-none" sz="2400" smtClean="0"/>
              <a:t>.</a:t>
            </a:r>
            <a:endParaRPr lang="x-none" sz="2400" dirty="0" smtClean="0">
              <a:effectLst/>
            </a:endParaRPr>
          </a:p>
          <a:p>
            <a:pPr marL="0" indent="0" algn="just">
              <a:buNone/>
            </a:pPr>
            <a:endParaRPr lang="x-none" sz="1400" dirty="0" smtClean="0"/>
          </a:p>
          <a:p>
            <a:pPr marL="0" indent="0" algn="just">
              <a:buNone/>
            </a:pPr>
            <a:r>
              <a:rPr lang="x-none" sz="2400" dirty="0" smtClean="0"/>
              <a:t>Son cargos de elección popular donde se encuentra la mayor representación del pueblo y actúan en nombre del soberano.</a:t>
            </a:r>
          </a:p>
          <a:p>
            <a:pPr marL="0" indent="0" algn="just">
              <a:buNone/>
            </a:pPr>
            <a:endParaRPr lang="x-none" sz="1800" dirty="0" smtClean="0">
              <a:effectLst/>
            </a:endParaRPr>
          </a:p>
          <a:p>
            <a:pPr marL="0" indent="0" algn="just">
              <a:buNone/>
            </a:pPr>
            <a:r>
              <a:rPr lang="es-CO" sz="2400" dirty="0" smtClean="0">
                <a:effectLst/>
              </a:rPr>
              <a:t>Las vacancias por faltas absolutas de los congresistas serán suplidas por los candidatos no elegidos, según el orden de inscripción en la lista correspondiente. </a:t>
            </a:r>
            <a:endParaRPr lang="x-none" sz="2400" dirty="0"/>
          </a:p>
          <a:p>
            <a:pPr marL="0" indent="0" algn="just">
              <a:buNone/>
            </a:pPr>
            <a:endParaRPr lang="es-CO" sz="2400" dirty="0"/>
          </a:p>
        </p:txBody>
      </p:sp>
      <p:sp>
        <p:nvSpPr>
          <p:cNvPr id="2" name="1 Título"/>
          <p:cNvSpPr>
            <a:spLocks noGrp="1"/>
          </p:cNvSpPr>
          <p:nvPr>
            <p:ph type="title"/>
          </p:nvPr>
        </p:nvSpPr>
        <p:spPr>
          <a:xfrm>
            <a:off x="457200" y="274638"/>
            <a:ext cx="8229600" cy="706090"/>
          </a:xfrm>
        </p:spPr>
        <p:txBody>
          <a:bodyPr>
            <a:normAutofit/>
          </a:bodyPr>
          <a:lstStyle/>
          <a:p>
            <a:r>
              <a:rPr lang="x-none" sz="2800" b="1" dirty="0" smtClean="0"/>
              <a:t>CONGRESO DE LA </a:t>
            </a:r>
            <a:r>
              <a:rPr lang="x-none" sz="2800" b="1" smtClean="0"/>
              <a:t>REPÚBLICA </a:t>
            </a:r>
            <a:endParaRPr lang="es-CO" sz="2800" b="1" dirty="0"/>
          </a:p>
        </p:txBody>
      </p:sp>
    </p:spTree>
    <p:extLst>
      <p:ext uri="{BB962C8B-B14F-4D97-AF65-F5344CB8AC3E}">
        <p14:creationId xmlns:p14="http://schemas.microsoft.com/office/powerpoint/2010/main" xmlns="" val="8591988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371797"/>
            <a:ext cx="8229600" cy="5865515"/>
          </a:xfrm>
        </p:spPr>
        <p:txBody>
          <a:bodyPr>
            <a:normAutofit fontScale="25000" lnSpcReduction="20000"/>
          </a:bodyPr>
          <a:lstStyle/>
          <a:p>
            <a:pPr marL="0" indent="0">
              <a:buNone/>
            </a:pPr>
            <a:r>
              <a:rPr lang="x-none" sz="9600" b="1" smtClean="0"/>
              <a:t>3. COMISIONES CONJUNTAS </a:t>
            </a:r>
          </a:p>
          <a:p>
            <a:pPr marL="0" indent="0">
              <a:buNone/>
            </a:pPr>
            <a:endParaRPr lang="x-none" sz="9600" b="1" smtClean="0"/>
          </a:p>
          <a:p>
            <a:pPr marL="0" indent="0">
              <a:buNone/>
            </a:pPr>
            <a:r>
              <a:rPr lang="x-none" sz="9600" i="1" smtClean="0"/>
              <a:t>A. </a:t>
            </a:r>
            <a:r>
              <a:rPr lang="es-CO" sz="9600" b="1" i="1" dirty="0" smtClean="0">
                <a:effectLst/>
              </a:rPr>
              <a:t>Comisiones Especiales  </a:t>
            </a:r>
            <a:endParaRPr lang="es-CO" sz="9600" i="1" dirty="0" smtClean="0">
              <a:effectLst/>
            </a:endParaRPr>
          </a:p>
          <a:p>
            <a:pPr marL="0" indent="0" algn="just">
              <a:buNone/>
            </a:pPr>
            <a:r>
              <a:rPr lang="es-CO" sz="9600" dirty="0" smtClean="0">
                <a:effectLst/>
              </a:rPr>
              <a:t>“La ley puede establecer en forma permanente algunas Comisiones Especiales, con participación de Senadores o Representantes, o de unos y otros. Cumplirán las funciones que determinen esas mismas disposiciones y podrán estar adscritas a organismos o instituciones nacionales o internacionales que tengan carácter decisorio o asesor” </a:t>
            </a:r>
          </a:p>
          <a:p>
            <a:pPr marL="0" indent="0" algn="just">
              <a:buNone/>
            </a:pPr>
            <a:endParaRPr lang="x-none" sz="9600" b="1" smtClean="0">
              <a:effectLst/>
            </a:endParaRPr>
          </a:p>
          <a:p>
            <a:pPr marL="0" indent="0">
              <a:buNone/>
            </a:pPr>
            <a:r>
              <a:rPr lang="x-none" sz="9600" b="1" i="1" smtClean="0"/>
              <a:t>B. </a:t>
            </a:r>
            <a:r>
              <a:rPr lang="es-CO" sz="9600" b="1" i="1" dirty="0" smtClean="0">
                <a:effectLst/>
              </a:rPr>
              <a:t>Comisión de Vigilancia de Procesos de Descentralización y Ordenamiento Territorial. </a:t>
            </a:r>
            <a:endParaRPr lang="x-none" sz="9600" b="1" i="1" smtClean="0">
              <a:effectLst/>
            </a:endParaRPr>
          </a:p>
          <a:p>
            <a:pPr marL="0" indent="0">
              <a:buNone/>
            </a:pPr>
            <a:r>
              <a:rPr lang="es-CO" sz="9600" i="1" dirty="0" smtClean="0"/>
              <a:t>V</a:t>
            </a:r>
            <a:r>
              <a:rPr lang="x-none" sz="9600" smtClean="0"/>
              <a:t>igila el cumplimiento de la normatividad relativa a las organizaciones territoriales.</a:t>
            </a:r>
            <a:endParaRPr lang="x-none" sz="9600" smtClean="0">
              <a:effectLst/>
            </a:endParaRPr>
          </a:p>
          <a:p>
            <a:pPr marL="0" indent="0">
              <a:buNone/>
            </a:pPr>
            <a:r>
              <a:rPr lang="es-CO" sz="4000" b="1" i="1" dirty="0" smtClean="0">
                <a:effectLst/>
              </a:rPr>
              <a:t/>
            </a:r>
            <a:br>
              <a:rPr lang="es-CO" sz="4000" b="1" i="1" dirty="0" smtClean="0">
                <a:effectLst/>
              </a:rPr>
            </a:br>
            <a:r>
              <a:rPr lang="es-CO" sz="9600" dirty="0" smtClean="0">
                <a:effectLst/>
              </a:rPr>
              <a:t>  </a:t>
            </a:r>
            <a:endParaRPr lang="es-CO" sz="4400" dirty="0" smtClean="0">
              <a:effectLst/>
            </a:endParaRPr>
          </a:p>
          <a:p>
            <a:pPr marL="0" indent="0">
              <a:buNone/>
            </a:pPr>
            <a:r>
              <a:rPr lang="x-none" sz="9600" b="1" i="1" smtClean="0">
                <a:effectLst/>
              </a:rPr>
              <a:t>C. </a:t>
            </a:r>
            <a:r>
              <a:rPr lang="es-CO" sz="9600" b="1" i="1" dirty="0" smtClean="0">
                <a:effectLst/>
              </a:rPr>
              <a:t>Comisión de Modernización. </a:t>
            </a:r>
            <a:endParaRPr lang="x-none" sz="9600" b="1" i="1" smtClean="0">
              <a:effectLst/>
            </a:endParaRPr>
          </a:p>
          <a:p>
            <a:pPr marL="0" indent="0">
              <a:buNone/>
            </a:pPr>
            <a:r>
              <a:rPr lang="es-CO" sz="9600" dirty="0" smtClean="0"/>
              <a:t>I</a:t>
            </a:r>
            <a:r>
              <a:rPr lang="x-none" sz="9600" smtClean="0"/>
              <a:t>nnovación y modernización con la creación de procesos dentro de la rama legislativa. </a:t>
            </a:r>
            <a:endParaRPr lang="x-none" sz="9600" smtClean="0">
              <a:effectLst/>
            </a:endParaRPr>
          </a:p>
          <a:p>
            <a:pPr marL="0" indent="0">
              <a:buNone/>
            </a:pPr>
            <a:endParaRPr lang="x-none" sz="7400" b="1" i="1" smtClean="0">
              <a:effectLst/>
            </a:endParaRPr>
          </a:p>
          <a:p>
            <a:pPr marL="0" indent="0">
              <a:buNone/>
            </a:pPr>
            <a:endParaRPr lang="x-none" sz="2400" b="1" i="1" dirty="0" smtClean="0">
              <a:effectLst/>
            </a:endParaRPr>
          </a:p>
          <a:p>
            <a:pPr marL="0" indent="0">
              <a:buNone/>
            </a:pPr>
            <a:endParaRPr lang="x-none" sz="2400" b="1" i="1" dirty="0"/>
          </a:p>
        </p:txBody>
      </p:sp>
    </p:spTree>
    <p:extLst>
      <p:ext uri="{BB962C8B-B14F-4D97-AF65-F5344CB8AC3E}">
        <p14:creationId xmlns:p14="http://schemas.microsoft.com/office/powerpoint/2010/main" xmlns="" val="34180530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548680"/>
            <a:ext cx="7632848" cy="5090120"/>
          </a:xfrm>
        </p:spPr>
        <p:txBody>
          <a:bodyPr>
            <a:normAutofit fontScale="92500"/>
          </a:bodyPr>
          <a:lstStyle/>
          <a:p>
            <a:pPr algn="just"/>
            <a:r>
              <a:rPr lang="x-none" sz="2800" b="1" i="1" dirty="0" smtClean="0">
                <a:solidFill>
                  <a:schemeClr val="tx1"/>
                </a:solidFill>
                <a:effectLst/>
              </a:rPr>
              <a:t>D. </a:t>
            </a:r>
            <a:r>
              <a:rPr lang="es-CO" sz="2800" b="1" i="1" dirty="0" smtClean="0">
                <a:solidFill>
                  <a:schemeClr val="tx1"/>
                </a:solidFill>
                <a:effectLst/>
              </a:rPr>
              <a:t>C</a:t>
            </a:r>
            <a:r>
              <a:rPr lang="x-none" sz="2800" b="1" i="1" dirty="0" smtClean="0">
                <a:solidFill>
                  <a:schemeClr val="tx1"/>
                </a:solidFill>
                <a:effectLst/>
              </a:rPr>
              <a:t>omisión Interparlamentaria:  </a:t>
            </a:r>
          </a:p>
          <a:p>
            <a:pPr algn="just"/>
            <a:r>
              <a:rPr lang="x-none" sz="2800" dirty="0" smtClean="0">
                <a:solidFill>
                  <a:schemeClr val="tx1"/>
                </a:solidFill>
              </a:rPr>
              <a:t>Cámara y Senado presentan informes conjuntamente sobre asuntos de competencia acerca del crédito público</a:t>
            </a:r>
            <a:endParaRPr lang="x-none" sz="2800" dirty="0" smtClean="0">
              <a:solidFill>
                <a:schemeClr val="tx1"/>
              </a:solidFill>
              <a:effectLst/>
            </a:endParaRPr>
          </a:p>
          <a:p>
            <a:pPr algn="just"/>
            <a:endParaRPr lang="x-none" sz="2800" b="1" i="1" dirty="0" smtClean="0">
              <a:solidFill>
                <a:schemeClr val="tx1"/>
              </a:solidFill>
            </a:endParaRPr>
          </a:p>
          <a:p>
            <a:pPr algn="just"/>
            <a:r>
              <a:rPr lang="x-none" sz="2800" b="1" i="1" dirty="0" smtClean="0">
                <a:solidFill>
                  <a:schemeClr val="tx1"/>
                </a:solidFill>
                <a:effectLst/>
              </a:rPr>
              <a:t>E. </a:t>
            </a:r>
            <a:r>
              <a:rPr lang="es-CO" sz="2800" b="1" i="1" dirty="0" smtClean="0">
                <a:solidFill>
                  <a:schemeClr val="tx1"/>
                </a:solidFill>
                <a:effectLst/>
              </a:rPr>
              <a:t>C</a:t>
            </a:r>
            <a:r>
              <a:rPr lang="x-none" sz="2800" b="1" i="1" dirty="0" smtClean="0">
                <a:solidFill>
                  <a:schemeClr val="tx1"/>
                </a:solidFill>
                <a:effectLst/>
              </a:rPr>
              <a:t>omisión de Seguimiento</a:t>
            </a:r>
          </a:p>
          <a:p>
            <a:pPr algn="just"/>
            <a:r>
              <a:rPr lang="es-CO" dirty="0" smtClean="0">
                <a:solidFill>
                  <a:schemeClr val="tx1"/>
                </a:solidFill>
                <a:effectLst/>
              </a:rPr>
              <a:t>Supervisar las políticas gubernamentales y judiciales contra el secuestro, así como el comportamiento de autoridades y jueces, en relación con sus obligaciones frente a este delito. Esta Comisión podrá solicitar informes y sugerir acciones y políticas en relación con este tema.</a:t>
            </a:r>
            <a:endParaRPr lang="x-none" dirty="0" smtClean="0">
              <a:solidFill>
                <a:schemeClr val="tx1"/>
              </a:solidFill>
              <a:effectLst/>
            </a:endParaRPr>
          </a:p>
          <a:p>
            <a:pPr algn="just"/>
            <a:r>
              <a:rPr lang="es-CO" b="1" i="1" dirty="0" smtClean="0">
                <a:solidFill>
                  <a:schemeClr val="tx1"/>
                </a:solidFill>
                <a:effectLst/>
              </a:rPr>
              <a:t/>
            </a:r>
            <a:br>
              <a:rPr lang="es-CO" b="1" i="1" dirty="0" smtClean="0">
                <a:solidFill>
                  <a:schemeClr val="tx1"/>
                </a:solidFill>
                <a:effectLst/>
              </a:rPr>
            </a:br>
            <a:endParaRPr lang="es-CO" dirty="0" smtClean="0">
              <a:solidFill>
                <a:schemeClr val="tx1"/>
              </a:solidFill>
            </a:endParaRPr>
          </a:p>
          <a:p>
            <a:endParaRPr lang="es-CO" dirty="0"/>
          </a:p>
        </p:txBody>
      </p:sp>
    </p:spTree>
    <p:extLst>
      <p:ext uri="{BB962C8B-B14F-4D97-AF65-F5344CB8AC3E}">
        <p14:creationId xmlns:p14="http://schemas.microsoft.com/office/powerpoint/2010/main" xmlns="" val="567010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1196752"/>
            <a:ext cx="8229600" cy="4929411"/>
          </a:xfrm>
        </p:spPr>
        <p:txBody>
          <a:bodyPr>
            <a:normAutofit fontScale="92500" lnSpcReduction="20000"/>
          </a:bodyPr>
          <a:lstStyle/>
          <a:p>
            <a:pPr marL="0" indent="0" algn="just">
              <a:buNone/>
            </a:pPr>
            <a:endParaRPr lang="x-none" dirty="0" smtClean="0"/>
          </a:p>
          <a:p>
            <a:pPr marL="0" indent="0" algn="just">
              <a:buNone/>
            </a:pPr>
            <a:r>
              <a:rPr lang="es-CO" dirty="0" smtClean="0"/>
              <a:t>Es</a:t>
            </a:r>
            <a:r>
              <a:rPr lang="x-none" dirty="0" smtClean="0"/>
              <a:t> una norma jurídica fundada en valores de justicia , creada por el legislador. </a:t>
            </a:r>
            <a:r>
              <a:rPr lang="es-CO" dirty="0" smtClean="0"/>
              <a:t>E</a:t>
            </a:r>
            <a:r>
              <a:rPr lang="x-none" dirty="0" smtClean="0"/>
              <a:t>s un precepto establecido por autoridad competente. </a:t>
            </a:r>
            <a:r>
              <a:rPr lang="es-CO" dirty="0" smtClean="0"/>
              <a:t>T</a:t>
            </a:r>
            <a:r>
              <a:rPr lang="x-none" dirty="0" smtClean="0"/>
              <a:t>iene fuerza vinculante ya que es de obligatorio cumplimiento y tiene inmersa una coercibilidad que conlleva a una sanción ante su incumplimiento por parte del estado.</a:t>
            </a:r>
          </a:p>
          <a:p>
            <a:pPr marL="0" indent="0" algn="just">
              <a:buNone/>
            </a:pPr>
            <a:endParaRPr lang="x-none" b="1" i="1" dirty="0" smtClean="0"/>
          </a:p>
          <a:p>
            <a:pPr marL="0" indent="0" algn="just">
              <a:buNone/>
            </a:pPr>
            <a:r>
              <a:rPr lang="x-none" b="1" i="1" dirty="0" smtClean="0"/>
              <a:t>-pasos para la creación de la ley.</a:t>
            </a:r>
          </a:p>
          <a:p>
            <a:pPr marL="0" indent="0" algn="just">
              <a:buNone/>
            </a:pPr>
            <a:endParaRPr lang="x-none" b="1" i="1" dirty="0" smtClean="0"/>
          </a:p>
          <a:p>
            <a:pPr marL="0" indent="0" algn="just">
              <a:buNone/>
            </a:pPr>
            <a:r>
              <a:rPr lang="x-none" dirty="0" smtClean="0"/>
              <a:t>Se originan en cualqueira de las dos cámaras a iniciativa de cualquiera de éstas, del gobierno nacional, corte constitucional, corte suprema de justiica, consejo de estado, consejo nacional electoral, Procurador general de la nación,  contralor general de la república o por iniciativia popular </a:t>
            </a:r>
            <a:endParaRPr lang="x-none" dirty="0"/>
          </a:p>
          <a:p>
            <a:pPr marL="0" indent="0" algn="just">
              <a:buNone/>
            </a:pPr>
            <a:endParaRPr lang="es-CO" dirty="0"/>
          </a:p>
        </p:txBody>
      </p:sp>
      <p:sp>
        <p:nvSpPr>
          <p:cNvPr id="2" name="1 Título"/>
          <p:cNvSpPr>
            <a:spLocks noGrp="1"/>
          </p:cNvSpPr>
          <p:nvPr>
            <p:ph type="title"/>
          </p:nvPr>
        </p:nvSpPr>
        <p:spPr>
          <a:xfrm>
            <a:off x="539552" y="0"/>
            <a:ext cx="8291264" cy="1484784"/>
          </a:xfrm>
        </p:spPr>
        <p:txBody>
          <a:bodyPr>
            <a:normAutofit/>
          </a:bodyPr>
          <a:lstStyle/>
          <a:p>
            <a:pPr algn="ctr"/>
            <a:r>
              <a:rPr lang="x-none" dirty="0" smtClean="0"/>
              <a:t/>
            </a:r>
            <a:br>
              <a:rPr lang="x-none" dirty="0" smtClean="0"/>
            </a:br>
            <a:r>
              <a:rPr lang="x-none" b="1" dirty="0" smtClean="0"/>
              <a:t>LEY</a:t>
            </a:r>
            <a:endParaRPr lang="es-CO" b="1" dirty="0"/>
          </a:p>
        </p:txBody>
      </p:sp>
    </p:spTree>
    <p:extLst>
      <p:ext uri="{BB962C8B-B14F-4D97-AF65-F5344CB8AC3E}">
        <p14:creationId xmlns:p14="http://schemas.microsoft.com/office/powerpoint/2010/main" xmlns="" val="3873500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a:bodyPr>
          <a:lstStyle/>
          <a:p>
            <a:pPr marL="0" indent="0">
              <a:buNone/>
            </a:pPr>
            <a:r>
              <a:rPr lang="x-none" b="1" i="1" dirty="0" smtClean="0"/>
              <a:t>Trámite de los proyectos de </a:t>
            </a:r>
            <a:r>
              <a:rPr lang="x-none" b="1" i="1" smtClean="0"/>
              <a:t>ley:</a:t>
            </a:r>
          </a:p>
          <a:p>
            <a:pPr marL="0" indent="0">
              <a:buNone/>
            </a:pPr>
            <a:endParaRPr lang="x-none" b="1" i="1" dirty="0" smtClean="0"/>
          </a:p>
          <a:p>
            <a:pPr>
              <a:buFontTx/>
              <a:buChar char="-"/>
            </a:pPr>
            <a:r>
              <a:rPr lang="es-CO" dirty="0" smtClean="0"/>
              <a:t>A</a:t>
            </a:r>
            <a:r>
              <a:rPr lang="x-none" dirty="0" smtClean="0"/>
              <a:t>probación primer debate en comisión de cámara respectiva.</a:t>
            </a:r>
          </a:p>
          <a:p>
            <a:pPr>
              <a:buFontTx/>
              <a:buChar char="-"/>
            </a:pPr>
            <a:r>
              <a:rPr lang="es-CO" dirty="0" smtClean="0"/>
              <a:t>A</a:t>
            </a:r>
            <a:r>
              <a:rPr lang="x-none" dirty="0" smtClean="0"/>
              <a:t>probación segundo debate </a:t>
            </a:r>
            <a:r>
              <a:rPr lang="x-none" smtClean="0"/>
              <a:t>en </a:t>
            </a:r>
            <a:r>
              <a:rPr lang="es-CO" dirty="0" smtClean="0"/>
              <a:t>comisión</a:t>
            </a:r>
            <a:r>
              <a:rPr lang="es-CO" dirty="0" smtClean="0"/>
              <a:t> de </a:t>
            </a:r>
            <a:r>
              <a:rPr lang="x-none" smtClean="0"/>
              <a:t>cámara </a:t>
            </a:r>
            <a:r>
              <a:rPr lang="x-none" dirty="0" smtClean="0"/>
              <a:t>correspondiente</a:t>
            </a:r>
          </a:p>
          <a:p>
            <a:pPr>
              <a:buFontTx/>
              <a:buChar char="-"/>
            </a:pPr>
            <a:r>
              <a:rPr lang="x-none" smtClean="0"/>
              <a:t>Aprobación </a:t>
            </a:r>
            <a:r>
              <a:rPr lang="es-CO" dirty="0" smtClean="0"/>
              <a:t>plenaria</a:t>
            </a:r>
            <a:r>
              <a:rPr lang="x-none" smtClean="0"/>
              <a:t> </a:t>
            </a:r>
            <a:r>
              <a:rPr lang="x-none" dirty="0" smtClean="0"/>
              <a:t>(cámara o Senado)</a:t>
            </a:r>
          </a:p>
          <a:p>
            <a:pPr>
              <a:buFontTx/>
              <a:buChar char="-"/>
            </a:pPr>
            <a:r>
              <a:rPr lang="es-CO" dirty="0" smtClean="0"/>
              <a:t>A</a:t>
            </a:r>
            <a:r>
              <a:rPr lang="x-none" smtClean="0"/>
              <a:t>probación </a:t>
            </a:r>
            <a:r>
              <a:rPr lang="x-none" smtClean="0"/>
              <a:t>plena</a:t>
            </a:r>
            <a:r>
              <a:rPr lang="es-CO" dirty="0" err="1" smtClean="0"/>
              <a:t>ria</a:t>
            </a:r>
            <a:r>
              <a:rPr lang="x-none" smtClean="0"/>
              <a:t> </a:t>
            </a:r>
            <a:r>
              <a:rPr lang="x-none" dirty="0" smtClean="0"/>
              <a:t>(cámara o senado)</a:t>
            </a:r>
          </a:p>
          <a:p>
            <a:pPr>
              <a:buFontTx/>
              <a:buChar char="-"/>
            </a:pPr>
            <a:r>
              <a:rPr lang="x-none" dirty="0" smtClean="0"/>
              <a:t>Sanción ( presidente de la república)</a:t>
            </a:r>
          </a:p>
          <a:p>
            <a:pPr>
              <a:buFontTx/>
              <a:buChar char="-"/>
            </a:pPr>
            <a:r>
              <a:rPr lang="x-none" dirty="0" smtClean="0"/>
              <a:t>Publicación en Gaceta oficial del Congreso de la República.</a:t>
            </a:r>
          </a:p>
          <a:p>
            <a:pPr>
              <a:buFontTx/>
              <a:buChar char="-"/>
            </a:pPr>
            <a:endParaRPr lang="es-CO" dirty="0"/>
          </a:p>
        </p:txBody>
      </p:sp>
    </p:spTree>
    <p:extLst>
      <p:ext uri="{BB962C8B-B14F-4D97-AF65-F5344CB8AC3E}">
        <p14:creationId xmlns:p14="http://schemas.microsoft.com/office/powerpoint/2010/main" xmlns="" val="20293764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476672"/>
            <a:ext cx="8229600" cy="6381328"/>
          </a:xfrm>
        </p:spPr>
        <p:txBody>
          <a:bodyPr>
            <a:normAutofit fontScale="92500" lnSpcReduction="20000"/>
          </a:bodyPr>
          <a:lstStyle/>
          <a:p>
            <a:r>
              <a:rPr lang="es-CO" b="1" dirty="0" smtClean="0"/>
              <a:t>CLASES DE LEYES:</a:t>
            </a:r>
          </a:p>
          <a:p>
            <a:endParaRPr lang="es-CO" b="1" dirty="0" smtClean="0"/>
          </a:p>
          <a:p>
            <a:pPr algn="just"/>
            <a:r>
              <a:rPr lang="es-CO" b="1" dirty="0" smtClean="0"/>
              <a:t>1. Leyes Ordinarias. </a:t>
            </a:r>
            <a:r>
              <a:rPr lang="es-CO" dirty="0" smtClean="0"/>
              <a:t> Son aquellas leyes a través de las cuales se aprueban asuntos que no corresponden por delegación constitucional a otro tipo de ley.  Tienen un trámite ordinario y para su aprobación  se requiere votación de mayoría simple</a:t>
            </a:r>
          </a:p>
          <a:p>
            <a:pPr algn="just"/>
            <a:endParaRPr lang="es-CO" dirty="0" smtClean="0"/>
          </a:p>
          <a:p>
            <a:pPr algn="just"/>
            <a:r>
              <a:rPr lang="es-CO" b="1" dirty="0" smtClean="0"/>
              <a:t>2. Leyes Orgánicas.</a:t>
            </a:r>
            <a:r>
              <a:rPr lang="es-CO" dirty="0" smtClean="0"/>
              <a:t> Tiene asignada unas competencias específicas o asuntos puntuales que deben ser aprobados por esta clase de ley, y son: </a:t>
            </a:r>
          </a:p>
          <a:p>
            <a:pPr algn="just"/>
            <a:r>
              <a:rPr lang="es-CO" dirty="0" smtClean="0"/>
              <a:t>-Reglamento interno del congreso y cada una  de las cámaras</a:t>
            </a:r>
          </a:p>
          <a:p>
            <a:pPr algn="just"/>
            <a:r>
              <a:rPr lang="es-CO" dirty="0" smtClean="0"/>
              <a:t>-Normas sobre apropiación y ejecución del presupuesto  de rentas</a:t>
            </a:r>
          </a:p>
          <a:p>
            <a:pPr algn="just"/>
            <a:r>
              <a:rPr lang="es-CO" dirty="0" smtClean="0"/>
              <a:t>-ley de apropiaciones y del plan genera l de desarrollo</a:t>
            </a:r>
          </a:p>
          <a:p>
            <a:pPr algn="just"/>
            <a:r>
              <a:rPr lang="es-CO" dirty="0" smtClean="0"/>
              <a:t>-Asignación de competencias normativas relativas a las entidades territoriales.</a:t>
            </a:r>
          </a:p>
          <a:p>
            <a:pPr algn="just"/>
            <a:endParaRPr lang="es-CO" dirty="0" smtClean="0"/>
          </a:p>
          <a:p>
            <a:pPr algn="just"/>
            <a:endParaRPr lang="es-CO"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332656"/>
            <a:ext cx="8229600" cy="6525344"/>
          </a:xfrm>
        </p:spPr>
        <p:txBody>
          <a:bodyPr>
            <a:normAutofit fontScale="92500" lnSpcReduction="10000"/>
          </a:bodyPr>
          <a:lstStyle/>
          <a:p>
            <a:pPr algn="just">
              <a:buNone/>
            </a:pPr>
            <a:r>
              <a:rPr lang="es-CO" dirty="0" smtClean="0"/>
              <a:t>	Las leyes orgánicas tienen el trámite de cuatro debates y deben ser aprobadas por mayoría </a:t>
            </a:r>
            <a:r>
              <a:rPr lang="es-CO" dirty="0" err="1" smtClean="0"/>
              <a:t>abosluta</a:t>
            </a:r>
            <a:r>
              <a:rPr lang="es-CO" dirty="0" smtClean="0"/>
              <a:t>, con la respectiva sanción o firma presidencial y la publicación en la gaceta oficial del Congreso de la República.</a:t>
            </a:r>
          </a:p>
          <a:p>
            <a:pPr algn="just"/>
            <a:endParaRPr lang="es-CO" dirty="0" smtClean="0"/>
          </a:p>
          <a:p>
            <a:pPr algn="just">
              <a:buNone/>
            </a:pPr>
            <a:r>
              <a:rPr lang="es-CO" dirty="0" smtClean="0"/>
              <a:t>	</a:t>
            </a:r>
            <a:r>
              <a:rPr lang="es-CO" b="1" dirty="0" smtClean="0"/>
              <a:t>3. leyes estatutarias:</a:t>
            </a:r>
            <a:r>
              <a:rPr lang="es-CO" dirty="0" smtClean="0"/>
              <a:t> Tienen una jerarquía superior a las demás leyes y a </a:t>
            </a:r>
            <a:r>
              <a:rPr lang="es-CO" dirty="0" err="1" smtClean="0"/>
              <a:t>tráves</a:t>
            </a:r>
            <a:r>
              <a:rPr lang="es-CO" dirty="0" smtClean="0"/>
              <a:t> de éstas se aprueba los siguientes asuntos constitucionales:</a:t>
            </a:r>
          </a:p>
          <a:p>
            <a:pPr algn="just"/>
            <a:endParaRPr lang="es-CO" dirty="0" smtClean="0"/>
          </a:p>
          <a:p>
            <a:pPr algn="just">
              <a:buNone/>
            </a:pPr>
            <a:r>
              <a:rPr lang="es-CO" dirty="0" smtClean="0"/>
              <a:t>	-Derechos </a:t>
            </a:r>
            <a:r>
              <a:rPr lang="es-CO" dirty="0" smtClean="0"/>
              <a:t>y deberes fundamentales de las personas y los </a:t>
            </a:r>
            <a:r>
              <a:rPr lang="es-CO" dirty="0" smtClean="0"/>
              <a:t>    procedimientos </a:t>
            </a:r>
            <a:r>
              <a:rPr lang="es-CO" dirty="0" smtClean="0"/>
              <a:t>y </a:t>
            </a:r>
            <a:r>
              <a:rPr lang="es-CO" dirty="0" smtClean="0"/>
              <a:t>recursos para </a:t>
            </a:r>
            <a:r>
              <a:rPr lang="es-CO" dirty="0" smtClean="0"/>
              <a:t>su </a:t>
            </a:r>
            <a:r>
              <a:rPr lang="es-CO" dirty="0" smtClean="0"/>
              <a:t>protección.</a:t>
            </a:r>
          </a:p>
          <a:p>
            <a:pPr algn="just">
              <a:buNone/>
            </a:pPr>
            <a:r>
              <a:rPr lang="es-CO" dirty="0" smtClean="0"/>
              <a:t>	-Administración </a:t>
            </a:r>
            <a:r>
              <a:rPr lang="es-CO" dirty="0" smtClean="0"/>
              <a:t>de justicia.</a:t>
            </a:r>
          </a:p>
          <a:p>
            <a:pPr algn="just">
              <a:buNone/>
            </a:pPr>
            <a:r>
              <a:rPr lang="es-CO" dirty="0" smtClean="0"/>
              <a:t>	-Organización </a:t>
            </a:r>
            <a:r>
              <a:rPr lang="es-CO" dirty="0" smtClean="0"/>
              <a:t>y régimen de partidos y movimientos políticos; estatuto de </a:t>
            </a:r>
            <a:r>
              <a:rPr lang="es-CO" dirty="0" smtClean="0"/>
              <a:t>la oposición </a:t>
            </a:r>
            <a:r>
              <a:rPr lang="es-CO" dirty="0" smtClean="0"/>
              <a:t>y funciones electorales</a:t>
            </a:r>
            <a:r>
              <a:rPr lang="es-CO" dirty="0" smtClean="0"/>
              <a:t>.</a:t>
            </a:r>
            <a:endParaRPr lang="es-CO" dirty="0" smtClean="0"/>
          </a:p>
          <a:p>
            <a:pPr algn="just">
              <a:buNone/>
            </a:pPr>
            <a:r>
              <a:rPr lang="es-CO" dirty="0" smtClean="0"/>
              <a:t>	-Instituciones </a:t>
            </a:r>
            <a:r>
              <a:rPr lang="es-CO" dirty="0" smtClean="0"/>
              <a:t>y mecanismos de participación ciudadana.</a:t>
            </a:r>
          </a:p>
          <a:p>
            <a:pPr algn="just">
              <a:buNone/>
            </a:pPr>
            <a:r>
              <a:rPr lang="es-CO" dirty="0" smtClean="0"/>
              <a:t>	- </a:t>
            </a:r>
            <a:r>
              <a:rPr lang="es-CO" dirty="0" smtClean="0"/>
              <a:t>Estados de excepción.</a:t>
            </a:r>
            <a:endParaRPr lang="es-C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60648"/>
            <a:ext cx="8229600" cy="6264696"/>
          </a:xfrm>
        </p:spPr>
        <p:txBody>
          <a:bodyPr>
            <a:normAutofit fontScale="92500"/>
          </a:bodyPr>
          <a:lstStyle/>
          <a:p>
            <a:pPr algn="just"/>
            <a:r>
              <a:rPr lang="es-CO" dirty="0" smtClean="0"/>
              <a:t>Las leyes estatutarias deben tener una revisión previa de la Corte Constitucional y deben </a:t>
            </a:r>
            <a:r>
              <a:rPr lang="es-CO" dirty="0" smtClean="0"/>
              <a:t>ser aprobadas </a:t>
            </a:r>
            <a:r>
              <a:rPr lang="es-CO" dirty="0" smtClean="0"/>
              <a:t>en una sola legislatura con la mayoría absoluta en el congreso</a:t>
            </a:r>
            <a:r>
              <a:rPr lang="es-CO" dirty="0" smtClean="0"/>
              <a:t>.</a:t>
            </a:r>
          </a:p>
          <a:p>
            <a:pPr algn="just"/>
            <a:endParaRPr lang="es-CO" dirty="0" smtClean="0"/>
          </a:p>
          <a:p>
            <a:pPr algn="just"/>
            <a:r>
              <a:rPr lang="es-CO" b="1" dirty="0" smtClean="0"/>
              <a:t>4. leyes marco. </a:t>
            </a:r>
            <a:r>
              <a:rPr lang="es-CO" dirty="0" smtClean="0"/>
              <a:t>Corresponde a las leyes que se limitan a sentar las bases generales sobre </a:t>
            </a:r>
            <a:r>
              <a:rPr lang="es-CO" dirty="0" smtClean="0"/>
              <a:t>una determinada </a:t>
            </a:r>
            <a:r>
              <a:rPr lang="es-CO" dirty="0" smtClean="0"/>
              <a:t>materia y deja al gobierno una amplia capacidad permanente de acción para </a:t>
            </a:r>
            <a:r>
              <a:rPr lang="es-CO" dirty="0" smtClean="0"/>
              <a:t>su desarrollo</a:t>
            </a:r>
            <a:r>
              <a:rPr lang="es-CO" dirty="0" smtClean="0"/>
              <a:t>. Se justifican por las materias que están expuestas a cambios permanentes </a:t>
            </a:r>
            <a:r>
              <a:rPr lang="es-CO" dirty="0" smtClean="0"/>
              <a:t>para que </a:t>
            </a:r>
            <a:r>
              <a:rPr lang="es-CO" dirty="0" smtClean="0"/>
              <a:t>se puedan resolver de manera expedita por el ejecutivo. Ejemplos de estos campos son</a:t>
            </a:r>
            <a:r>
              <a:rPr lang="es-CO" dirty="0" smtClean="0"/>
              <a:t>:  crédito </a:t>
            </a:r>
            <a:r>
              <a:rPr lang="es-CO" dirty="0" smtClean="0"/>
              <a:t>público, comercio exterior, régimen aduanero, actividades financiera, bursátil</a:t>
            </a:r>
            <a:r>
              <a:rPr lang="es-CO" dirty="0" smtClean="0"/>
              <a:t>, aseguradora </a:t>
            </a:r>
            <a:r>
              <a:rPr lang="es-CO" dirty="0" smtClean="0"/>
              <a:t>y captación e inversión de recursos del público; régimen salarial y </a:t>
            </a:r>
            <a:r>
              <a:rPr lang="es-CO" dirty="0" err="1" smtClean="0"/>
              <a:t>prestacional</a:t>
            </a:r>
            <a:r>
              <a:rPr lang="es-CO" dirty="0" smtClean="0"/>
              <a:t> de </a:t>
            </a:r>
            <a:r>
              <a:rPr lang="es-CO" dirty="0" smtClean="0"/>
              <a:t>los empleados públicos</a:t>
            </a:r>
            <a:r>
              <a:rPr lang="es-CO" dirty="0" smtClean="0"/>
              <a:t>.  Se aprueban por mayoría simple.</a:t>
            </a:r>
            <a:endParaRPr lang="es-CO"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1628800"/>
            <a:ext cx="7848872" cy="4824536"/>
          </a:xfrm>
        </p:spPr>
        <p:txBody>
          <a:bodyPr>
            <a:normAutofit fontScale="92500"/>
          </a:bodyPr>
          <a:lstStyle/>
          <a:p>
            <a:pPr algn="just"/>
            <a:r>
              <a:rPr lang="x-none" sz="3200" dirty="0" smtClean="0">
                <a:solidFill>
                  <a:schemeClr val="tx1"/>
                </a:solidFill>
              </a:rPr>
              <a:t>Se encuentra integrado por 100 miembros elegidos en circunscripción nacional y dos curules adicionales para senadores elegidos en circunscripción nacional especial por comunidades indígenas.</a:t>
            </a:r>
          </a:p>
          <a:p>
            <a:pPr algn="just"/>
            <a:endParaRPr lang="x-none" dirty="0" smtClean="0">
              <a:solidFill>
                <a:schemeClr val="tx1"/>
              </a:solidFill>
            </a:endParaRPr>
          </a:p>
          <a:p>
            <a:pPr algn="just"/>
            <a:r>
              <a:rPr lang="es-CO" sz="3200" dirty="0" smtClean="0">
                <a:solidFill>
                  <a:schemeClr val="tx1"/>
                </a:solidFill>
              </a:rPr>
              <a:t>S</a:t>
            </a:r>
            <a:r>
              <a:rPr lang="x-none" sz="3200" dirty="0" smtClean="0">
                <a:solidFill>
                  <a:schemeClr val="tx1"/>
                </a:solidFill>
              </a:rPr>
              <a:t>e requiere ser colombiano de nacimiento, ciudadano en ejercicio y tener 30 ó más años de edad. Art. 171 y 172 C.N</a:t>
            </a:r>
            <a:r>
              <a:rPr lang="x-none" sz="3200" dirty="0" smtClean="0"/>
              <a:t>.</a:t>
            </a:r>
          </a:p>
          <a:p>
            <a:pPr algn="just"/>
            <a:endParaRPr lang="x-none" sz="3200" dirty="0"/>
          </a:p>
          <a:p>
            <a:pPr algn="just"/>
            <a:endParaRPr lang="x-none" dirty="0" smtClean="0"/>
          </a:p>
          <a:p>
            <a:pPr algn="just"/>
            <a:endParaRPr lang="x-none" dirty="0"/>
          </a:p>
          <a:p>
            <a:pPr algn="just"/>
            <a:endParaRPr lang="x-none" dirty="0" smtClean="0"/>
          </a:p>
          <a:p>
            <a:pPr algn="just"/>
            <a:endParaRPr lang="x-none" dirty="0"/>
          </a:p>
        </p:txBody>
      </p:sp>
      <p:sp>
        <p:nvSpPr>
          <p:cNvPr id="2" name="1 Título"/>
          <p:cNvSpPr>
            <a:spLocks noGrp="1"/>
          </p:cNvSpPr>
          <p:nvPr>
            <p:ph type="ctrTitle"/>
          </p:nvPr>
        </p:nvSpPr>
        <p:spPr>
          <a:xfrm>
            <a:off x="685800" y="404665"/>
            <a:ext cx="7772400" cy="936103"/>
          </a:xfrm>
        </p:spPr>
        <p:txBody>
          <a:bodyPr>
            <a:normAutofit/>
          </a:bodyPr>
          <a:lstStyle/>
          <a:p>
            <a:pPr algn="just"/>
            <a:r>
              <a:rPr lang="x-none" sz="3200" b="1" dirty="0" smtClean="0"/>
              <a:t>1. EL </a:t>
            </a:r>
            <a:r>
              <a:rPr lang="x-none" sz="3200" b="1" smtClean="0"/>
              <a:t>SENADO</a:t>
            </a:r>
            <a:r>
              <a:rPr lang="x-none" sz="3200" b="1" smtClean="0"/>
              <a:t>:</a:t>
            </a:r>
            <a:endParaRPr lang="es-CO" sz="3200" b="1" dirty="0"/>
          </a:p>
        </p:txBody>
      </p:sp>
    </p:spTree>
    <p:extLst>
      <p:ext uri="{BB962C8B-B14F-4D97-AF65-F5344CB8AC3E}">
        <p14:creationId xmlns:p14="http://schemas.microsoft.com/office/powerpoint/2010/main" xmlns="" val="2063506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1340768"/>
            <a:ext cx="7776864" cy="4824536"/>
          </a:xfrm>
        </p:spPr>
        <p:txBody>
          <a:bodyPr>
            <a:noAutofit/>
          </a:bodyPr>
          <a:lstStyle/>
          <a:p>
            <a:pPr algn="just"/>
            <a:r>
              <a:rPr lang="x-none" sz="2400" dirty="0" smtClean="0">
                <a:solidFill>
                  <a:schemeClr val="tx1"/>
                </a:solidFill>
              </a:rPr>
              <a:t>Además de crear leyes, segú nel artículo 173 de la C.N. se ocupa de:</a:t>
            </a:r>
          </a:p>
          <a:p>
            <a:pPr algn="just"/>
            <a:endParaRPr lang="x-none" sz="1000" dirty="0" smtClean="0">
              <a:solidFill>
                <a:schemeClr val="tx1"/>
              </a:solidFill>
            </a:endParaRPr>
          </a:p>
          <a:p>
            <a:pPr algn="just"/>
            <a:r>
              <a:rPr lang="x-none" sz="2400" dirty="0" smtClean="0">
                <a:solidFill>
                  <a:schemeClr val="tx1"/>
                </a:solidFill>
              </a:rPr>
              <a:t>-conocer de las denuncias hacia el Presidente de la República y Vicepresidente.</a:t>
            </a:r>
          </a:p>
          <a:p>
            <a:pPr algn="just"/>
            <a:endParaRPr lang="x-none" sz="1000" dirty="0" smtClean="0">
              <a:solidFill>
                <a:schemeClr val="tx1"/>
              </a:solidFill>
            </a:endParaRPr>
          </a:p>
          <a:p>
            <a:pPr algn="just"/>
            <a:r>
              <a:rPr lang="x-none" sz="2400" dirty="0" smtClean="0">
                <a:solidFill>
                  <a:schemeClr val="tx1"/>
                </a:solidFill>
              </a:rPr>
              <a:t>-Aprobar o improbar ascensos militares conferidos por el gobierno de oficiales generales y oficiales de insigniade la fuerza pública, hasta el grado más alto.</a:t>
            </a:r>
          </a:p>
          <a:p>
            <a:pPr algn="just"/>
            <a:endParaRPr lang="x-none" sz="1000" dirty="0" smtClean="0">
              <a:solidFill>
                <a:schemeClr val="tx1"/>
              </a:solidFill>
            </a:endParaRPr>
          </a:p>
          <a:p>
            <a:pPr algn="just"/>
            <a:r>
              <a:rPr lang="x-none" sz="2400" dirty="0" smtClean="0">
                <a:solidFill>
                  <a:schemeClr val="tx1"/>
                </a:solidFill>
              </a:rPr>
              <a:t>-Conceder licencias al Presidente de la República.</a:t>
            </a:r>
          </a:p>
          <a:p>
            <a:pPr algn="just"/>
            <a:endParaRPr lang="x-none" sz="2400" dirty="0" smtClean="0">
              <a:solidFill>
                <a:schemeClr val="tx1"/>
              </a:solidFill>
            </a:endParaRPr>
          </a:p>
        </p:txBody>
      </p:sp>
      <p:sp>
        <p:nvSpPr>
          <p:cNvPr id="2" name="1 Título"/>
          <p:cNvSpPr>
            <a:spLocks noGrp="1"/>
          </p:cNvSpPr>
          <p:nvPr>
            <p:ph type="ctrTitle"/>
          </p:nvPr>
        </p:nvSpPr>
        <p:spPr>
          <a:xfrm>
            <a:off x="685800" y="332657"/>
            <a:ext cx="7772400" cy="864095"/>
          </a:xfrm>
        </p:spPr>
        <p:txBody>
          <a:bodyPr>
            <a:normAutofit/>
          </a:bodyPr>
          <a:lstStyle/>
          <a:p>
            <a:pPr algn="just"/>
            <a:r>
              <a:rPr lang="x-none" sz="2800" b="1" dirty="0" smtClean="0"/>
              <a:t>Funciones del Senado:</a:t>
            </a:r>
            <a:endParaRPr lang="es-CO" sz="2800" b="1" dirty="0"/>
          </a:p>
        </p:txBody>
      </p:sp>
    </p:spTree>
    <p:extLst>
      <p:ext uri="{BB962C8B-B14F-4D97-AF65-F5344CB8AC3E}">
        <p14:creationId xmlns:p14="http://schemas.microsoft.com/office/powerpoint/2010/main" xmlns="" val="4107796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548680"/>
            <a:ext cx="7776864" cy="5832648"/>
          </a:xfrm>
        </p:spPr>
        <p:txBody>
          <a:bodyPr>
            <a:normAutofit fontScale="92500" lnSpcReduction="10000"/>
          </a:bodyPr>
          <a:lstStyle/>
          <a:p>
            <a:pPr algn="just"/>
            <a:r>
              <a:rPr lang="x-none" sz="2600" dirty="0">
                <a:solidFill>
                  <a:schemeClr val="tx1"/>
                </a:solidFill>
              </a:rPr>
              <a:t>-Permitir tránsito de tropas extranjeras.</a:t>
            </a:r>
          </a:p>
          <a:p>
            <a:pPr algn="just"/>
            <a:endParaRPr lang="x-none" sz="2600" dirty="0">
              <a:solidFill>
                <a:schemeClr val="tx1"/>
              </a:solidFill>
            </a:endParaRPr>
          </a:p>
          <a:p>
            <a:pPr algn="just"/>
            <a:r>
              <a:rPr lang="x-none" sz="2600" dirty="0">
                <a:solidFill>
                  <a:schemeClr val="tx1"/>
                </a:solidFill>
              </a:rPr>
              <a:t>-Autorizar al gobierno para declara guerra a otro estado.</a:t>
            </a:r>
          </a:p>
          <a:p>
            <a:pPr marL="457200" indent="-457200" algn="just">
              <a:buFontTx/>
              <a:buChar char="-"/>
            </a:pPr>
            <a:endParaRPr lang="x-none" sz="2600" dirty="0" smtClean="0">
              <a:solidFill>
                <a:schemeClr val="tx1"/>
              </a:solidFill>
            </a:endParaRPr>
          </a:p>
          <a:p>
            <a:pPr marL="457200" indent="-457200" algn="just">
              <a:buFontTx/>
              <a:buChar char="-"/>
            </a:pPr>
            <a:r>
              <a:rPr lang="x-none" sz="2600" dirty="0" smtClean="0">
                <a:solidFill>
                  <a:schemeClr val="tx1"/>
                </a:solidFill>
              </a:rPr>
              <a:t>Elegir magistrados de la corte constitucional.</a:t>
            </a:r>
          </a:p>
          <a:p>
            <a:pPr marL="457200" indent="-457200" algn="just">
              <a:buFontTx/>
              <a:buChar char="-"/>
            </a:pPr>
            <a:endParaRPr lang="x-none" sz="2600" dirty="0" smtClean="0">
              <a:solidFill>
                <a:schemeClr val="tx1"/>
              </a:solidFill>
            </a:endParaRPr>
          </a:p>
          <a:p>
            <a:pPr marL="457200" indent="-457200" algn="just">
              <a:buFontTx/>
              <a:buChar char="-"/>
            </a:pPr>
            <a:r>
              <a:rPr lang="x-none" sz="2600" dirty="0" smtClean="0">
                <a:solidFill>
                  <a:schemeClr val="tx1"/>
                </a:solidFill>
              </a:rPr>
              <a:t>Elegir al procurador general de la nación.</a:t>
            </a:r>
          </a:p>
          <a:p>
            <a:pPr algn="just"/>
            <a:endParaRPr lang="es-CO" sz="2600" dirty="0" smtClean="0">
              <a:solidFill>
                <a:schemeClr val="tx1"/>
              </a:solidFill>
            </a:endParaRPr>
          </a:p>
          <a:p>
            <a:pPr marL="457200" indent="-457200" algn="just">
              <a:buFontTx/>
              <a:buChar char="-"/>
            </a:pPr>
            <a:r>
              <a:rPr lang="x-none" sz="2600" dirty="0" smtClean="0">
                <a:solidFill>
                  <a:schemeClr val="tx1"/>
                </a:solidFill>
              </a:rPr>
              <a:t>Acusaciones formuladas por la Cámara de Representante contra el Presidente de la República, magistrados de la corte suprema de justicia, consejo de estado, corte constitucional yel Fiscal general de la Nación</a:t>
            </a:r>
            <a:r>
              <a:rPr lang="x-none" sz="2800" dirty="0" smtClean="0">
                <a:solidFill>
                  <a:schemeClr val="tx1"/>
                </a:solidFill>
              </a:rPr>
              <a:t>.</a:t>
            </a:r>
          </a:p>
          <a:p>
            <a:pPr algn="just"/>
            <a:endParaRPr lang="es-CO" dirty="0"/>
          </a:p>
        </p:txBody>
      </p:sp>
    </p:spTree>
    <p:extLst>
      <p:ext uri="{BB962C8B-B14F-4D97-AF65-F5344CB8AC3E}">
        <p14:creationId xmlns:p14="http://schemas.microsoft.com/office/powerpoint/2010/main" xmlns="" val="3724916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548680"/>
            <a:ext cx="7776864" cy="6120680"/>
          </a:xfrm>
        </p:spPr>
        <p:txBody>
          <a:bodyPr>
            <a:normAutofit fontScale="62500" lnSpcReduction="20000"/>
          </a:bodyPr>
          <a:lstStyle/>
          <a:p>
            <a:pPr algn="just"/>
            <a:endParaRPr lang="x-none" dirty="0" smtClean="0"/>
          </a:p>
          <a:p>
            <a:pPr algn="just"/>
            <a:r>
              <a:rPr lang="es-CO" sz="3300" dirty="0" smtClean="0">
                <a:solidFill>
                  <a:schemeClr val="tx1"/>
                </a:solidFill>
              </a:rPr>
              <a:t>E</a:t>
            </a:r>
            <a:r>
              <a:rPr lang="x-none" sz="3300" dirty="0" smtClean="0">
                <a:solidFill>
                  <a:schemeClr val="tx1"/>
                </a:solidFill>
              </a:rPr>
              <a:t>l Senado de la república está conformado por comisiones constitucionales permanentes, comisiones legales y comisiones conjuntas.</a:t>
            </a:r>
          </a:p>
          <a:p>
            <a:pPr algn="just"/>
            <a:endParaRPr lang="x-none" sz="3300" dirty="0" smtClean="0">
              <a:solidFill>
                <a:schemeClr val="tx1"/>
              </a:solidFill>
            </a:endParaRPr>
          </a:p>
          <a:p>
            <a:pPr algn="just"/>
            <a:r>
              <a:rPr lang="x-none" sz="3300" b="1" i="1" dirty="0" smtClean="0">
                <a:solidFill>
                  <a:schemeClr val="tx1"/>
                </a:solidFill>
              </a:rPr>
              <a:t>1. Comisiones constitucionales permanentes</a:t>
            </a:r>
            <a:r>
              <a:rPr lang="x-none" sz="3300" dirty="0" smtClean="0">
                <a:solidFill>
                  <a:schemeClr val="tx1"/>
                </a:solidFill>
              </a:rPr>
              <a:t>: </a:t>
            </a:r>
            <a:r>
              <a:rPr lang="es-CO" sz="3300" dirty="0" smtClean="0">
                <a:solidFill>
                  <a:schemeClr val="tx1"/>
                </a:solidFill>
                <a:effectLst/>
              </a:rPr>
              <a:t>Función: (Ley 3 de 1992, Art. 2. Modificada por el Art. 1. de la Ley 754 de 2002)</a:t>
            </a:r>
            <a:r>
              <a:rPr lang="x-none" sz="3300" dirty="0" smtClean="0">
                <a:solidFill>
                  <a:schemeClr val="tx1"/>
                </a:solidFill>
                <a:effectLst/>
              </a:rPr>
              <a:t>. </a:t>
            </a:r>
          </a:p>
          <a:p>
            <a:pPr algn="just"/>
            <a:endParaRPr lang="x-none" sz="3300" dirty="0">
              <a:solidFill>
                <a:schemeClr val="tx1"/>
              </a:solidFill>
            </a:endParaRPr>
          </a:p>
          <a:p>
            <a:pPr marL="514350" indent="-514350" algn="just"/>
            <a:r>
              <a:rPr lang="es-CO" sz="3100" b="1" i="1" dirty="0" smtClean="0">
                <a:solidFill>
                  <a:schemeClr val="tx1"/>
                </a:solidFill>
              </a:rPr>
              <a:t>A. </a:t>
            </a:r>
            <a:r>
              <a:rPr lang="x-none" sz="3100" b="1" i="1" smtClean="0">
                <a:solidFill>
                  <a:schemeClr val="tx1"/>
                </a:solidFill>
              </a:rPr>
              <a:t>Comisión </a:t>
            </a:r>
            <a:r>
              <a:rPr lang="x-none" sz="3100" b="1" i="1" dirty="0" smtClean="0">
                <a:solidFill>
                  <a:schemeClr val="tx1"/>
                </a:solidFill>
              </a:rPr>
              <a:t>primera: </a:t>
            </a:r>
            <a:r>
              <a:rPr lang="es-CO" sz="3100" b="1" i="1" dirty="0" smtClean="0">
                <a:solidFill>
                  <a:schemeClr val="tx1"/>
                </a:solidFill>
                <a:effectLst/>
              </a:rPr>
              <a:t>Asuntos Constitucionales (19 miembros). </a:t>
            </a:r>
            <a:r>
              <a:rPr lang="es-CO" sz="3300" b="1" dirty="0" smtClean="0">
                <a:solidFill>
                  <a:schemeClr val="tx1"/>
                </a:solidFill>
                <a:effectLst/>
              </a:rPr>
              <a:t/>
            </a:r>
            <a:br>
              <a:rPr lang="es-CO" sz="3300" b="1" dirty="0" smtClean="0">
                <a:solidFill>
                  <a:schemeClr val="tx1"/>
                </a:solidFill>
                <a:effectLst/>
              </a:rPr>
            </a:br>
            <a:r>
              <a:rPr lang="x-none" sz="3300" dirty="0" smtClean="0">
                <a:solidFill>
                  <a:schemeClr val="tx1"/>
                </a:solidFill>
              </a:rPr>
              <a:t> </a:t>
            </a:r>
            <a:r>
              <a:rPr lang="es-CO" sz="3300" dirty="0" smtClean="0">
                <a:solidFill>
                  <a:schemeClr val="tx1"/>
                </a:solidFill>
                <a:effectLst/>
              </a:rPr>
              <a:t>Temas: “Reforma constitucional; leyes estatutarias; organización territorial; reglamentos de los organismos de control; normas generales sobre contratación administrativa; notariado y registro; estructura y organización de la administración nacional central; de los derechos, las garantías y los deberes; rama legislativa; estrategias y políticas para la paz; propiedad intelectual; variación de</a:t>
            </a:r>
            <a:r>
              <a:rPr lang="x-none" sz="3300" dirty="0" smtClean="0">
                <a:solidFill>
                  <a:schemeClr val="tx1"/>
                </a:solidFill>
                <a:effectLst/>
              </a:rPr>
              <a:t> </a:t>
            </a:r>
            <a:r>
              <a:rPr lang="es-CO" sz="3300" dirty="0" smtClean="0">
                <a:solidFill>
                  <a:schemeClr val="tx1"/>
                </a:solidFill>
                <a:effectLst/>
              </a:rPr>
              <a:t> la residencia de los altos poderes nacionales; asuntos étnicos</a:t>
            </a:r>
            <a:r>
              <a:rPr lang="es-CO" dirty="0" smtClean="0">
                <a:effectLst/>
              </a:rPr>
              <a:t>.” </a:t>
            </a:r>
            <a:endParaRPr lang="x-none" dirty="0" smtClean="0"/>
          </a:p>
        </p:txBody>
      </p:sp>
    </p:spTree>
    <p:extLst>
      <p:ext uri="{BB962C8B-B14F-4D97-AF65-F5344CB8AC3E}">
        <p14:creationId xmlns:p14="http://schemas.microsoft.com/office/powerpoint/2010/main" xmlns="" val="3148872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548680"/>
            <a:ext cx="7560840" cy="5688632"/>
          </a:xfrm>
        </p:spPr>
        <p:txBody>
          <a:bodyPr>
            <a:normAutofit fontScale="92500" lnSpcReduction="10000"/>
          </a:bodyPr>
          <a:lstStyle/>
          <a:p>
            <a:pPr algn="just"/>
            <a:r>
              <a:rPr lang="x-none" sz="2200" i="1" dirty="0" smtClean="0">
                <a:solidFill>
                  <a:schemeClr val="tx1"/>
                </a:solidFill>
              </a:rPr>
              <a:t>B. </a:t>
            </a:r>
            <a:r>
              <a:rPr lang="es-CO" sz="2200" b="1" i="1" dirty="0" smtClean="0">
                <a:solidFill>
                  <a:schemeClr val="tx1"/>
                </a:solidFill>
                <a:effectLst/>
              </a:rPr>
              <a:t>Comisión Segunda: Relaciones Internacionales (13 miembros</a:t>
            </a:r>
            <a:r>
              <a:rPr lang="x-none" sz="2200" b="1" i="1" dirty="0" smtClean="0">
                <a:solidFill>
                  <a:schemeClr val="tx1"/>
                </a:solidFill>
                <a:effectLst/>
              </a:rPr>
              <a:t>)</a:t>
            </a:r>
          </a:p>
          <a:p>
            <a:pPr algn="just"/>
            <a:r>
              <a:rPr lang="es-CO" sz="2000" dirty="0" smtClean="0">
                <a:solidFill>
                  <a:schemeClr val="tx1"/>
                </a:solidFill>
                <a:effectLst/>
              </a:rPr>
              <a:t>Temas: “Política internacional; defensa nacional y fuerza pública; tratados públicos; carrera diplomática y consular; comercio exterior e integración económica, política portuaria; relaciones parlamentarias, internacionales y supranacionales, asuntos diplomáticos no reservados constitucionalmente al Gobierno; fronteras; nacionalidad; extranjeros; migración; honores y monumentos públicos; servicio militar; zonas francas y de libre comercio; contratación internacional”. </a:t>
            </a:r>
            <a:endParaRPr lang="x-none" sz="2000" dirty="0" smtClean="0">
              <a:solidFill>
                <a:schemeClr val="tx1"/>
              </a:solidFill>
              <a:effectLst/>
            </a:endParaRPr>
          </a:p>
          <a:p>
            <a:pPr algn="just"/>
            <a:endParaRPr lang="x-none" sz="2000" dirty="0" smtClean="0">
              <a:solidFill>
                <a:schemeClr val="tx1"/>
              </a:solidFill>
            </a:endParaRPr>
          </a:p>
          <a:p>
            <a:pPr algn="just"/>
            <a:r>
              <a:rPr lang="x-none" sz="2000" i="1" dirty="0" smtClean="0">
                <a:solidFill>
                  <a:schemeClr val="tx1"/>
                </a:solidFill>
              </a:rPr>
              <a:t>C. </a:t>
            </a:r>
            <a:r>
              <a:rPr lang="es-CO" sz="2000" b="1" i="1" dirty="0" smtClean="0">
                <a:solidFill>
                  <a:schemeClr val="tx1"/>
                </a:solidFill>
                <a:effectLst/>
              </a:rPr>
              <a:t>Comisión Tercera: Hacienda y Crédito Público (15 miembros). </a:t>
            </a:r>
            <a:r>
              <a:rPr lang="es-CO" sz="2000" b="0" i="1" dirty="0" smtClean="0">
                <a:solidFill>
                  <a:schemeClr val="tx1"/>
                </a:solidFill>
                <a:effectLst/>
              </a:rPr>
              <a:t/>
            </a:r>
            <a:br>
              <a:rPr lang="es-CO" sz="2000" b="0" i="1" dirty="0" smtClean="0">
                <a:solidFill>
                  <a:schemeClr val="tx1"/>
                </a:solidFill>
                <a:effectLst/>
              </a:rPr>
            </a:br>
            <a:r>
              <a:rPr lang="es-CO" sz="2000" dirty="0" smtClean="0">
                <a:solidFill>
                  <a:schemeClr val="tx1"/>
                </a:solidFill>
                <a:effectLst/>
              </a:rPr>
              <a:t>Temas: “Hacienda y crédito público; impuesto y contribuciones; exenciones tributarias; régimen monetario; leyes sobre el Banco de la República; sistema de banca central; leyes sobre monopolios; autorización de empréstitos; mercado de valores; regulación económica; Planeación Nacional; régimen de cambios, actividad financiera, bursátil, aseguradora y de captación de ahorro.” </a:t>
            </a:r>
            <a:endParaRPr lang="es-CO" sz="2000" dirty="0">
              <a:solidFill>
                <a:schemeClr val="tx1"/>
              </a:solidFill>
            </a:endParaRPr>
          </a:p>
        </p:txBody>
      </p:sp>
    </p:spTree>
    <p:extLst>
      <p:ext uri="{BB962C8B-B14F-4D97-AF65-F5344CB8AC3E}">
        <p14:creationId xmlns:p14="http://schemas.microsoft.com/office/powerpoint/2010/main" xmlns="" val="1089613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a:bodyPr>
          <a:lstStyle/>
          <a:p>
            <a:pPr marL="0" indent="0" algn="just">
              <a:buNone/>
            </a:pPr>
            <a:r>
              <a:rPr lang="x-none" sz="2200" b="1" i="1" dirty="0" smtClean="0">
                <a:effectLst/>
              </a:rPr>
              <a:t>D. </a:t>
            </a:r>
            <a:r>
              <a:rPr lang="es-CO" sz="2200" b="1" i="1" dirty="0" smtClean="0">
                <a:effectLst/>
              </a:rPr>
              <a:t>Comisión Cuarta: </a:t>
            </a:r>
            <a:r>
              <a:rPr lang="es-CO" sz="2200" b="1" i="1" dirty="0" smtClean="0">
                <a:effectLst/>
              </a:rPr>
              <a:t>Presupuesto </a:t>
            </a:r>
            <a:r>
              <a:rPr lang="es-CO" sz="2200" b="1" i="1" dirty="0" smtClean="0">
                <a:effectLst/>
              </a:rPr>
              <a:t>(15 miembros</a:t>
            </a:r>
            <a:r>
              <a:rPr lang="es-CO" sz="2200" b="1" i="1" dirty="0" smtClean="0">
                <a:effectLst/>
              </a:rPr>
              <a:t>).</a:t>
            </a:r>
          </a:p>
          <a:p>
            <a:pPr marL="0" indent="0" algn="just">
              <a:buNone/>
            </a:pPr>
            <a:r>
              <a:rPr lang="es-CO" sz="2400" dirty="0" smtClean="0">
                <a:effectLst/>
              </a:rPr>
              <a:t>Temas</a:t>
            </a:r>
            <a:r>
              <a:rPr lang="es-CO" sz="2400" dirty="0" smtClean="0">
                <a:effectLst/>
              </a:rPr>
              <a:t>: “Leyes orgánicas de presupuesto; sistema de control fiscal financiero; enajenación y destinación de bienes nacionales; regulación del régimen de propiedad industrial, patentes y marcas; creación, supresión, reforma u organización de establecimientos públicos nacionales; control de calidad y precios y contratación administrativa.” </a:t>
            </a:r>
          </a:p>
          <a:p>
            <a:pPr marL="0" indent="0" algn="just">
              <a:buNone/>
            </a:pPr>
            <a:endParaRPr lang="x-none" sz="2400" i="1" dirty="0" smtClean="0"/>
          </a:p>
          <a:p>
            <a:pPr marL="0" indent="0" algn="just">
              <a:buNone/>
            </a:pPr>
            <a:r>
              <a:rPr lang="x-none" sz="2400" i="1" dirty="0" smtClean="0"/>
              <a:t>E. </a:t>
            </a:r>
            <a:r>
              <a:rPr lang="es-CO" sz="2400" b="1" i="1" dirty="0" smtClean="0">
                <a:effectLst/>
              </a:rPr>
              <a:t>Comisión Quinta: Asuntos Agropecuarios, del Mar y del Medio Ambiente (13 miembros). </a:t>
            </a:r>
            <a:endParaRPr lang="x-none" sz="2400" b="1" i="1" dirty="0" smtClean="0">
              <a:effectLst/>
            </a:endParaRPr>
          </a:p>
          <a:p>
            <a:pPr marL="0" indent="0" algn="just">
              <a:buNone/>
            </a:pPr>
            <a:r>
              <a:rPr lang="es-CO" sz="2400" dirty="0" smtClean="0">
                <a:effectLst/>
              </a:rPr>
              <a:t>Temas: “Régimen agropecuario; ecología; medio ambiente y recursos naturales; adjudicación y recuperación de tierras; recursos ictiológicos y asuntos del mar; minas y energía; corporaciones autónomas regionales.” </a:t>
            </a:r>
          </a:p>
          <a:p>
            <a:pPr marL="0" indent="0" algn="just">
              <a:buNone/>
            </a:pPr>
            <a:endParaRPr lang="es-CO" sz="2400" dirty="0"/>
          </a:p>
        </p:txBody>
      </p:sp>
    </p:spTree>
    <p:extLst>
      <p:ext uri="{BB962C8B-B14F-4D97-AF65-F5344CB8AC3E}">
        <p14:creationId xmlns:p14="http://schemas.microsoft.com/office/powerpoint/2010/main" xmlns="" val="3530784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764704"/>
            <a:ext cx="7848872" cy="5400600"/>
          </a:xfrm>
        </p:spPr>
        <p:txBody>
          <a:bodyPr>
            <a:normAutofit fontScale="85000" lnSpcReduction="10000"/>
          </a:bodyPr>
          <a:lstStyle/>
          <a:p>
            <a:pPr algn="just"/>
            <a:r>
              <a:rPr lang="x-none" sz="2400" b="1" i="1" dirty="0" smtClean="0">
                <a:solidFill>
                  <a:schemeClr val="tx1"/>
                </a:solidFill>
                <a:effectLst/>
              </a:rPr>
              <a:t>F. </a:t>
            </a:r>
            <a:r>
              <a:rPr lang="es-CO" sz="2400" b="1" i="1" dirty="0" smtClean="0">
                <a:solidFill>
                  <a:schemeClr val="tx1"/>
                </a:solidFill>
                <a:effectLst/>
              </a:rPr>
              <a:t>Comisión Sexta: Asuntos de Transporte y Telecomunicaciones (13 miembros).</a:t>
            </a:r>
            <a:endParaRPr lang="x-none" sz="2400" b="1" i="1" dirty="0" smtClean="0">
              <a:solidFill>
                <a:schemeClr val="tx1"/>
              </a:solidFill>
              <a:effectLst/>
            </a:endParaRPr>
          </a:p>
          <a:p>
            <a:pPr algn="just"/>
            <a:r>
              <a:rPr lang="es-CO" sz="2400" b="1" dirty="0" smtClean="0">
                <a:solidFill>
                  <a:schemeClr val="tx1"/>
                </a:solidFill>
                <a:effectLst/>
              </a:rPr>
              <a:t> </a:t>
            </a:r>
            <a:r>
              <a:rPr lang="es-CO" sz="2400" dirty="0" smtClean="0">
                <a:solidFill>
                  <a:schemeClr val="tx1"/>
                </a:solidFill>
                <a:effectLst/>
              </a:rPr>
              <a:t>Temas: “Tarifas; calamidades públicas; funciones públicas y prestación de los servicios públicos; medios de comunicación; investigación científica y tecnológica; espectros electromagnéticos; órbita geoestacionaria; sistemas digitales de comunicación e informática; espacio aéreo; obras públicas y transporte; turismo y desarrollo turístico; educación y cultura.” </a:t>
            </a:r>
            <a:endParaRPr lang="x-none" sz="2400" dirty="0" smtClean="0">
              <a:solidFill>
                <a:schemeClr val="tx1"/>
              </a:solidFill>
              <a:effectLst/>
            </a:endParaRPr>
          </a:p>
          <a:p>
            <a:pPr algn="just"/>
            <a:endParaRPr lang="x-none" sz="2400" dirty="0" smtClean="0">
              <a:solidFill>
                <a:schemeClr val="tx1"/>
              </a:solidFill>
            </a:endParaRPr>
          </a:p>
          <a:p>
            <a:pPr algn="just"/>
            <a:r>
              <a:rPr lang="x-none" sz="2400" i="1" dirty="0" smtClean="0">
                <a:solidFill>
                  <a:schemeClr val="tx1"/>
                </a:solidFill>
                <a:effectLst/>
              </a:rPr>
              <a:t>G. </a:t>
            </a:r>
            <a:r>
              <a:rPr lang="es-CO" sz="2400" b="1" i="1" dirty="0" smtClean="0">
                <a:solidFill>
                  <a:schemeClr val="tx1"/>
                </a:solidFill>
                <a:effectLst/>
              </a:rPr>
              <a:t>Comisión Séptima (14 miembros):</a:t>
            </a:r>
            <a:endParaRPr lang="x-none" sz="2400" b="1" i="1" dirty="0">
              <a:solidFill>
                <a:schemeClr val="tx1"/>
              </a:solidFill>
            </a:endParaRPr>
          </a:p>
          <a:p>
            <a:pPr algn="just"/>
            <a:r>
              <a:rPr lang="es-CO" sz="2400" dirty="0" smtClean="0">
                <a:solidFill>
                  <a:schemeClr val="tx1"/>
                </a:solidFill>
                <a:effectLst/>
              </a:rPr>
              <a:t>Temas: “Estatuto del servidor público y trabajador particular; régimen salarial y prestacional del servidor público; organizaciones sindicales; sociedades de auxilio mutuo; seguridad social; cajas de previsión social; fondos de prestaciones; carrera administrativa; servicio civil; recreación; deportes; salud, organizaciones comunitarias; vivienda; economía solidaria; asuntos de la mujer y de la familia.”</a:t>
            </a:r>
          </a:p>
          <a:p>
            <a:pPr algn="just"/>
            <a:endParaRPr lang="es-CO" sz="2200" dirty="0" smtClean="0">
              <a:effectLst/>
            </a:endParaRPr>
          </a:p>
          <a:p>
            <a:pPr algn="just"/>
            <a:endParaRPr lang="es-CO" sz="2200" dirty="0"/>
          </a:p>
        </p:txBody>
      </p:sp>
    </p:spTree>
    <p:extLst>
      <p:ext uri="{BB962C8B-B14F-4D97-AF65-F5344CB8AC3E}">
        <p14:creationId xmlns:p14="http://schemas.microsoft.com/office/powerpoint/2010/main" xmlns="" val="30530752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223</TotalTime>
  <Words>2526</Words>
  <Application>Microsoft Office PowerPoint</Application>
  <PresentationFormat>Presentación en pantalla (4:3)</PresentationFormat>
  <Paragraphs>192</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Papel</vt:lpstr>
      <vt:lpstr>RAMA LEGISLATIVA</vt:lpstr>
      <vt:lpstr>CONGRESO DE LA REPÚBLICA </vt:lpstr>
      <vt:lpstr>1. EL SENADO:</vt:lpstr>
      <vt:lpstr>Funciones del Senado:</vt:lpstr>
      <vt:lpstr>Diapositiva 5</vt:lpstr>
      <vt:lpstr>Diapositiva 6</vt:lpstr>
      <vt:lpstr>Diapositiva 7</vt:lpstr>
      <vt:lpstr>Diapositiva 8</vt:lpstr>
      <vt:lpstr>Diapositiva 9</vt:lpstr>
      <vt:lpstr>Diapositiva 10</vt:lpstr>
      <vt:lpstr>Diapositiva 11</vt:lpstr>
      <vt:lpstr>CAMARA DE REPRESENTANTES</vt:lpstr>
      <vt:lpstr>Diapositiva 13</vt:lpstr>
      <vt:lpstr>Diapositiva 14</vt:lpstr>
      <vt:lpstr>Diapositiva 15</vt:lpstr>
      <vt:lpstr>Diapositiva 16</vt:lpstr>
      <vt:lpstr>Diapositiva 17</vt:lpstr>
      <vt:lpstr>Diapositiva 18</vt:lpstr>
      <vt:lpstr>Diapositiva 19</vt:lpstr>
      <vt:lpstr>Diapositiva 20</vt:lpstr>
      <vt:lpstr>Diapositiva 21</vt:lpstr>
      <vt:lpstr> LEY</vt:lpstr>
      <vt:lpstr>Diapositiva 23</vt:lpstr>
      <vt:lpstr>Diapositiva 24</vt:lpstr>
      <vt:lpstr>Diapositiva 25</vt:lpstr>
      <vt:lpstr>Diapositiva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RAMA LEGISLATIVA</dc:title>
  <dc:creator>Ruth Martinez Arango</dc:creator>
  <cp:lastModifiedBy>43672663</cp:lastModifiedBy>
  <cp:revision>24</cp:revision>
  <dcterms:created xsi:type="dcterms:W3CDTF">2015-09-08T21:12:31Z</dcterms:created>
  <dcterms:modified xsi:type="dcterms:W3CDTF">2015-09-22T02:48:15Z</dcterms:modified>
</cp:coreProperties>
</file>