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4" r:id="rId2"/>
    <p:sldId id="256" r:id="rId3"/>
    <p:sldId id="257" r:id="rId4"/>
    <p:sldId id="258" r:id="rId5"/>
    <p:sldId id="259" r:id="rId6"/>
    <p:sldId id="260" r:id="rId7"/>
    <p:sldId id="261" r:id="rId8"/>
    <p:sldId id="262" r:id="rId9"/>
    <p:sldId id="263" r:id="rId10"/>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8BF289EE-D655-467B-8ECD-047B2395C777}" type="datetimeFigureOut">
              <a:rPr lang="es-CO" smtClean="0"/>
              <a:t>1/11/2017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3342913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BF289EE-D655-467B-8ECD-047B2395C777}" type="datetimeFigureOut">
              <a:rPr lang="es-CO" smtClean="0"/>
              <a:t>1/11/2017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37314515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BF289EE-D655-467B-8ECD-047B2395C777}" type="datetimeFigureOut">
              <a:rPr lang="es-CO" smtClean="0"/>
              <a:t>1/11/2017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AD5C842-7511-4ECE-BD25-C5423793DF50}" type="slidenum">
              <a:rPr lang="es-CO" smtClean="0"/>
              <a:t>‹Nº›</a:t>
            </a:fld>
            <a:endParaRPr lang="es-CO"/>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4330639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BF289EE-D655-467B-8ECD-047B2395C777}" type="datetimeFigureOut">
              <a:rPr lang="es-CO" smtClean="0"/>
              <a:t>1/11/2017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13129764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BF289EE-D655-467B-8ECD-047B2395C777}" type="datetimeFigureOut">
              <a:rPr lang="es-CO" smtClean="0"/>
              <a:t>1/11/2017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AD5C842-7511-4ECE-BD25-C5423793DF50}" type="slidenum">
              <a:rPr lang="es-CO" smtClean="0"/>
              <a:t>‹Nº›</a:t>
            </a:fld>
            <a:endParaRPr lang="es-CO"/>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408788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BF289EE-D655-467B-8ECD-047B2395C777}" type="datetimeFigureOut">
              <a:rPr lang="es-CO" smtClean="0"/>
              <a:t>1/11/2017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204918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BF289EE-D655-467B-8ECD-047B2395C777}" type="datetimeFigureOut">
              <a:rPr lang="es-CO" smtClean="0"/>
              <a:t>1/11/2017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108878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BF289EE-D655-467B-8ECD-047B2395C777}" type="datetimeFigureOut">
              <a:rPr lang="es-CO" smtClean="0"/>
              <a:t>1/11/2017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4022452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8BF289EE-D655-467B-8ECD-047B2395C777}" type="datetimeFigureOut">
              <a:rPr lang="es-CO" smtClean="0"/>
              <a:t>1/11/2017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20786320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8BF289EE-D655-467B-8ECD-047B2395C777}" type="datetimeFigureOut">
              <a:rPr lang="es-CO" smtClean="0"/>
              <a:t>1/11/2017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2991983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8BF289EE-D655-467B-8ECD-047B2395C777}" type="datetimeFigureOut">
              <a:rPr lang="es-CO" smtClean="0"/>
              <a:t>1/11/2017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13229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8BF289EE-D655-467B-8ECD-047B2395C777}" type="datetimeFigureOut">
              <a:rPr lang="es-CO" smtClean="0"/>
              <a:t>1/11/2017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25618090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8BF289EE-D655-467B-8ECD-047B2395C777}" type="datetimeFigureOut">
              <a:rPr lang="es-CO" smtClean="0"/>
              <a:t>1/11/2017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2738911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BF289EE-D655-467B-8ECD-047B2395C777}" type="datetimeFigureOut">
              <a:rPr lang="es-CO" smtClean="0"/>
              <a:t>1/11/2017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26952602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BF289EE-D655-467B-8ECD-047B2395C777}" type="datetimeFigureOut">
              <a:rPr lang="es-CO" smtClean="0"/>
              <a:t>1/11/2017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17840602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BF289EE-D655-467B-8ECD-047B2395C777}" type="datetimeFigureOut">
              <a:rPr lang="es-CO" smtClean="0"/>
              <a:t>1/11/2017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AAD5C842-7511-4ECE-BD25-C5423793DF50}" type="slidenum">
              <a:rPr lang="es-CO" smtClean="0"/>
              <a:t>‹Nº›</a:t>
            </a:fld>
            <a:endParaRPr lang="es-CO"/>
          </a:p>
        </p:txBody>
      </p:sp>
    </p:spTree>
    <p:extLst>
      <p:ext uri="{BB962C8B-B14F-4D97-AF65-F5344CB8AC3E}">
        <p14:creationId xmlns:p14="http://schemas.microsoft.com/office/powerpoint/2010/main" val="29091157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BF289EE-D655-467B-8ECD-047B2395C777}" type="datetimeFigureOut">
              <a:rPr lang="es-CO" smtClean="0"/>
              <a:t>1/11/2017</a:t>
            </a:fld>
            <a:endParaRPr lang="es-CO"/>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AD5C842-7511-4ECE-BD25-C5423793DF50}" type="slidenum">
              <a:rPr lang="es-CO" smtClean="0"/>
              <a:t>‹Nº›</a:t>
            </a:fld>
            <a:endParaRPr lang="es-CO"/>
          </a:p>
        </p:txBody>
      </p:sp>
    </p:spTree>
    <p:extLst>
      <p:ext uri="{BB962C8B-B14F-4D97-AF65-F5344CB8AC3E}">
        <p14:creationId xmlns:p14="http://schemas.microsoft.com/office/powerpoint/2010/main" val="109050213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5108620"/>
          </a:xfrm>
        </p:spPr>
        <p:txBody>
          <a:bodyPr/>
          <a:lstStyle/>
          <a:p>
            <a:pPr algn="ctr"/>
            <a:r>
              <a:rPr lang="es-CO" dirty="0" smtClean="0">
                <a:latin typeface="Times New Roman" panose="02020603050405020304" pitchFamily="18" charset="0"/>
                <a:cs typeface="Times New Roman" panose="02020603050405020304" pitchFamily="18" charset="0"/>
              </a:rPr>
              <a:t>REFERENDO</a:t>
            </a:r>
            <a:br>
              <a:rPr lang="es-CO" dirty="0" smtClean="0">
                <a:latin typeface="Times New Roman" panose="02020603050405020304" pitchFamily="18" charset="0"/>
                <a:cs typeface="Times New Roman" panose="02020603050405020304" pitchFamily="18" charset="0"/>
              </a:rPr>
            </a:br>
            <a:r>
              <a:rPr lang="es-CO" dirty="0" smtClean="0">
                <a:latin typeface="Times New Roman" panose="02020603050405020304" pitchFamily="18" charset="0"/>
                <a:cs typeface="Times New Roman" panose="02020603050405020304" pitchFamily="18" charset="0"/>
              </a:rPr>
              <a:t/>
            </a:r>
            <a:br>
              <a:rPr lang="es-CO" dirty="0" smtClean="0">
                <a:latin typeface="Times New Roman" panose="02020603050405020304" pitchFamily="18" charset="0"/>
                <a:cs typeface="Times New Roman" panose="02020603050405020304" pitchFamily="18" charset="0"/>
              </a:rPr>
            </a:br>
            <a:r>
              <a:rPr lang="es-CO" dirty="0" smtClean="0">
                <a:latin typeface="Times New Roman" panose="02020603050405020304" pitchFamily="18" charset="0"/>
                <a:cs typeface="Times New Roman" panose="02020603050405020304" pitchFamily="18" charset="0"/>
              </a:rPr>
              <a:t>Cristian Arroyave Londoño</a:t>
            </a:r>
            <a:br>
              <a:rPr lang="es-CO" dirty="0" smtClean="0">
                <a:latin typeface="Times New Roman" panose="02020603050405020304" pitchFamily="18" charset="0"/>
                <a:cs typeface="Times New Roman" panose="02020603050405020304" pitchFamily="18" charset="0"/>
              </a:rPr>
            </a:br>
            <a:r>
              <a:rPr lang="es-CO" dirty="0" smtClean="0">
                <a:latin typeface="Times New Roman" panose="02020603050405020304" pitchFamily="18" charset="0"/>
                <a:cs typeface="Times New Roman" panose="02020603050405020304" pitchFamily="18" charset="0"/>
              </a:rPr>
              <a:t>Richard Cardona Giraldo</a:t>
            </a:r>
            <a:br>
              <a:rPr lang="es-CO" dirty="0" smtClean="0">
                <a:latin typeface="Times New Roman" panose="02020603050405020304" pitchFamily="18" charset="0"/>
                <a:cs typeface="Times New Roman" panose="02020603050405020304" pitchFamily="18" charset="0"/>
              </a:rPr>
            </a:br>
            <a:r>
              <a:rPr lang="es-CO" dirty="0" smtClean="0">
                <a:latin typeface="Times New Roman" panose="02020603050405020304" pitchFamily="18" charset="0"/>
                <a:cs typeface="Times New Roman" panose="02020603050405020304" pitchFamily="18" charset="0"/>
              </a:rPr>
              <a:t>Mateo Palacio Tamayo</a:t>
            </a:r>
            <a:br>
              <a:rPr lang="es-CO" dirty="0" smtClean="0">
                <a:latin typeface="Times New Roman" panose="02020603050405020304" pitchFamily="18" charset="0"/>
                <a:cs typeface="Times New Roman" panose="02020603050405020304" pitchFamily="18" charset="0"/>
              </a:rPr>
            </a:br>
            <a:r>
              <a:rPr lang="es-CO" dirty="0" smtClean="0">
                <a:latin typeface="Times New Roman" panose="02020603050405020304" pitchFamily="18" charset="0"/>
                <a:cs typeface="Times New Roman" panose="02020603050405020304" pitchFamily="18" charset="0"/>
              </a:rPr>
              <a:t/>
            </a:r>
            <a:br>
              <a:rPr lang="es-CO" dirty="0" smtClean="0">
                <a:latin typeface="Times New Roman" panose="02020603050405020304" pitchFamily="18" charset="0"/>
                <a:cs typeface="Times New Roman" panose="02020603050405020304" pitchFamily="18" charset="0"/>
              </a:rPr>
            </a:br>
            <a:r>
              <a:rPr lang="es-CO" dirty="0" smtClean="0">
                <a:latin typeface="Times New Roman" panose="02020603050405020304" pitchFamily="18" charset="0"/>
                <a:cs typeface="Times New Roman" panose="02020603050405020304" pitchFamily="18" charset="0"/>
              </a:rPr>
              <a:t>Instituto Tecnológico Metropolitano</a:t>
            </a:r>
            <a:br>
              <a:rPr lang="es-CO" dirty="0" smtClean="0">
                <a:latin typeface="Times New Roman" panose="02020603050405020304" pitchFamily="18" charset="0"/>
                <a:cs typeface="Times New Roman" panose="02020603050405020304" pitchFamily="18" charset="0"/>
              </a:rPr>
            </a:br>
            <a:r>
              <a:rPr lang="es-CO" dirty="0" smtClean="0">
                <a:latin typeface="Times New Roman" panose="02020603050405020304" pitchFamily="18" charset="0"/>
                <a:cs typeface="Times New Roman" panose="02020603050405020304" pitchFamily="18" charset="0"/>
              </a:rPr>
              <a:t>2017</a:t>
            </a:r>
            <a:endParaRPr lang="es-C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19636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45465" y="1751527"/>
            <a:ext cx="9071020" cy="1584101"/>
          </a:xfrm>
        </p:spPr>
        <p:txBody>
          <a:bodyPr>
            <a:normAutofit/>
          </a:bodyPr>
          <a:lstStyle/>
          <a:p>
            <a:pPr algn="ctr"/>
            <a:r>
              <a:rPr lang="es-CO" sz="4400" b="1" dirty="0" smtClean="0">
                <a:latin typeface="Times New Roman" panose="02020603050405020304" pitchFamily="18" charset="0"/>
                <a:cs typeface="Times New Roman" panose="02020603050405020304" pitchFamily="18" charset="0"/>
              </a:rPr>
              <a:t>REFERENDO</a:t>
            </a:r>
            <a:endParaRPr lang="es-CO" sz="44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3138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es-CO" b="1" dirty="0" smtClean="0">
                <a:latin typeface="Times New Roman" panose="02020603050405020304" pitchFamily="18" charset="0"/>
                <a:cs typeface="Times New Roman" panose="02020603050405020304" pitchFamily="18" charset="0"/>
              </a:rPr>
              <a:t>Que es  un Referendo</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p:txBody>
          <a:bodyPr>
            <a:normAutofit/>
          </a:bodyPr>
          <a:lstStyle/>
          <a:p>
            <a:pPr algn="just"/>
            <a:r>
              <a:rPr lang="es-CO" sz="3200" dirty="0" smtClean="0">
                <a:latin typeface="Times New Roman" panose="02020603050405020304" pitchFamily="18" charset="0"/>
                <a:cs typeface="Times New Roman" panose="02020603050405020304" pitchFamily="18" charset="0"/>
              </a:rPr>
              <a:t>Es  un mecanismo de participación ciudadana que está  regulado  por la ley  134 de 1994. </a:t>
            </a:r>
          </a:p>
          <a:p>
            <a:pPr algn="just"/>
            <a:r>
              <a:rPr lang="es-CO" sz="3200" dirty="0" smtClean="0">
                <a:latin typeface="Times New Roman" panose="02020603050405020304" pitchFamily="18" charset="0"/>
                <a:cs typeface="Times New Roman" panose="02020603050405020304" pitchFamily="18" charset="0"/>
              </a:rPr>
              <a:t> El articulo 3 de esta ley define referendo como la convocatoria  que hace  al pueblo para que apruebe  o rechace un proyecto de norma jurídica. </a:t>
            </a:r>
            <a:endParaRPr lang="es-CO"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312505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722291" y="901521"/>
            <a:ext cx="8370194" cy="4275786"/>
          </a:xfrm>
        </p:spPr>
        <p:txBody>
          <a:bodyPr>
            <a:noAutofit/>
          </a:bodyPr>
          <a:lstStyle/>
          <a:p>
            <a:pPr algn="just"/>
            <a:r>
              <a:rPr lang="es-CO" sz="3200" dirty="0" smtClean="0">
                <a:latin typeface="Times New Roman" panose="02020603050405020304" pitchFamily="18" charset="0"/>
                <a:cs typeface="Times New Roman" panose="02020603050405020304" pitchFamily="18" charset="0"/>
              </a:rPr>
              <a:t>Este mecanismo de participación ciudadana  se puede llevar a cabo en  diferentes  escalas, puede ser a nivel nacional, regional, departamental, distrital, municipal o local.</a:t>
            </a:r>
            <a:endParaRPr lang="es-CO"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94617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1167461"/>
          </a:xfrm>
        </p:spPr>
        <p:txBody>
          <a:bodyPr/>
          <a:lstStyle/>
          <a:p>
            <a:pPr algn="ctr"/>
            <a:r>
              <a:rPr lang="es-CO" b="1" dirty="0" smtClean="0">
                <a:latin typeface="Times New Roman" panose="02020603050405020304" pitchFamily="18" charset="0"/>
                <a:cs typeface="Times New Roman" panose="02020603050405020304" pitchFamily="18" charset="0"/>
              </a:rPr>
              <a:t>Tipos de referendo</a:t>
            </a:r>
            <a:endParaRPr lang="es-CO" b="1" dirty="0">
              <a:latin typeface="Times New Roman" panose="02020603050405020304" pitchFamily="18" charset="0"/>
              <a:cs typeface="Times New Roman" panose="02020603050405020304" pitchFamily="18" charset="0"/>
            </a:endParaRPr>
          </a:p>
        </p:txBody>
      </p:sp>
      <p:sp>
        <p:nvSpPr>
          <p:cNvPr id="3" name="Marcador de contenido 2"/>
          <p:cNvSpPr>
            <a:spLocks noGrp="1"/>
          </p:cNvSpPr>
          <p:nvPr>
            <p:ph idx="1"/>
          </p:nvPr>
        </p:nvSpPr>
        <p:spPr>
          <a:xfrm>
            <a:off x="838199" y="1738648"/>
            <a:ext cx="9001259" cy="4932608"/>
          </a:xfrm>
        </p:spPr>
        <p:txBody>
          <a:bodyPr>
            <a:normAutofit fontScale="25000" lnSpcReduction="20000"/>
          </a:bodyPr>
          <a:lstStyle/>
          <a:p>
            <a:pPr algn="just"/>
            <a:r>
              <a:rPr lang="es-CO" sz="11200" b="1" dirty="0" smtClean="0">
                <a:latin typeface="Times New Roman" panose="02020603050405020304" pitchFamily="18" charset="0"/>
                <a:cs typeface="Times New Roman" panose="02020603050405020304" pitchFamily="18" charset="0"/>
              </a:rPr>
              <a:t>REFERENDO DEROGATORIO:</a:t>
            </a:r>
          </a:p>
          <a:p>
            <a:pPr marL="0" indent="0" algn="just">
              <a:buNone/>
            </a:pPr>
            <a:r>
              <a:rPr lang="es-CO" sz="11200" dirty="0" smtClean="0">
                <a:latin typeface="Times New Roman" panose="02020603050405020304" pitchFamily="18" charset="0"/>
                <a:cs typeface="Times New Roman" panose="02020603050405020304" pitchFamily="18" charset="0"/>
              </a:rPr>
              <a:t>Existen </a:t>
            </a:r>
            <a:r>
              <a:rPr lang="es-CO" sz="11200" dirty="0">
                <a:latin typeface="Times New Roman" panose="02020603050405020304" pitchFamily="18" charset="0"/>
                <a:cs typeface="Times New Roman" panose="02020603050405020304" pitchFamily="18" charset="0"/>
              </a:rPr>
              <a:t>dos formas de referendo </a:t>
            </a:r>
            <a:r>
              <a:rPr lang="es-CO" sz="11200" dirty="0" smtClean="0">
                <a:latin typeface="Times New Roman" panose="02020603050405020304" pitchFamily="18" charset="0"/>
                <a:cs typeface="Times New Roman" panose="02020603050405020304" pitchFamily="18" charset="0"/>
              </a:rPr>
              <a:t>derogatorio.</a:t>
            </a:r>
          </a:p>
          <a:p>
            <a:pPr marL="0" indent="0" algn="just">
              <a:buNone/>
            </a:pPr>
            <a:r>
              <a:rPr lang="es-CO" sz="11200" dirty="0" smtClean="0">
                <a:latin typeface="Times New Roman" panose="02020603050405020304" pitchFamily="18" charset="0"/>
                <a:cs typeface="Times New Roman" panose="02020603050405020304" pitchFamily="18" charset="0"/>
              </a:rPr>
              <a:t>la primera consiste en el sometimiento a la decisión del pueblo sobre la derogación, de un proyecto legislativo, una ley, una ordenanza, un acuerdo o  una resolución local.</a:t>
            </a:r>
          </a:p>
          <a:p>
            <a:pPr marL="0" indent="0" algn="just">
              <a:buNone/>
            </a:pPr>
            <a:r>
              <a:rPr lang="es-CO" sz="11200" dirty="0" smtClean="0">
                <a:latin typeface="Times New Roman" panose="02020603050405020304" pitchFamily="18" charset="0"/>
                <a:cs typeface="Times New Roman" panose="02020603050405020304" pitchFamily="18" charset="0"/>
              </a:rPr>
              <a:t>la segunda consiste en el sometimiento a la decisión del pueblo sobre la derogatoria de una reforma constitucional aprobada por el Congreso, relacionada con los derechos fundamentales y sus garantías.</a:t>
            </a:r>
          </a:p>
          <a:p>
            <a:pPr marL="0" indent="0" algn="just">
              <a:buNone/>
            </a:pPr>
            <a:r>
              <a:rPr lang="es-CO" sz="11200" dirty="0" smtClean="0">
                <a:latin typeface="Times New Roman" panose="02020603050405020304" pitchFamily="18" charset="0"/>
                <a:cs typeface="Times New Roman" panose="02020603050405020304" pitchFamily="18" charset="0"/>
              </a:rPr>
              <a:t>Este referendo en si, se utilizá para eliminar una norma  o proyecto de norma</a:t>
            </a:r>
            <a:r>
              <a:rPr lang="es-CO" sz="12800" dirty="0" smtClean="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7261733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7128" y="837126"/>
            <a:ext cx="8641724" cy="5795493"/>
          </a:xfrm>
        </p:spPr>
        <p:txBody>
          <a:bodyPr>
            <a:normAutofit fontScale="25000" lnSpcReduction="20000"/>
          </a:bodyPr>
          <a:lstStyle/>
          <a:p>
            <a:pPr algn="just"/>
            <a:r>
              <a:rPr lang="es-CO" sz="12800" b="1" dirty="0" smtClean="0">
                <a:latin typeface="Times New Roman" panose="02020603050405020304" pitchFamily="18" charset="0"/>
                <a:cs typeface="Times New Roman" panose="02020603050405020304" pitchFamily="18" charset="0"/>
              </a:rPr>
              <a:t>REFERENDO APROBATORIO:</a:t>
            </a:r>
          </a:p>
          <a:p>
            <a:pPr marL="0" indent="0" algn="just">
              <a:buNone/>
            </a:pPr>
            <a:r>
              <a:rPr lang="es-CO" sz="12800" dirty="0" smtClean="0">
                <a:latin typeface="Times New Roman" panose="02020603050405020304" pitchFamily="18" charset="0"/>
                <a:cs typeface="Times New Roman" panose="02020603050405020304" pitchFamily="18" charset="0"/>
              </a:rPr>
              <a:t>Existen dos formas de referendo Aprobatorio.</a:t>
            </a:r>
          </a:p>
          <a:p>
            <a:pPr marL="0" indent="0" algn="just">
              <a:buNone/>
            </a:pPr>
            <a:r>
              <a:rPr lang="es-CO" sz="12800" dirty="0" smtClean="0">
                <a:latin typeface="Times New Roman" panose="02020603050405020304" pitchFamily="18" charset="0"/>
                <a:cs typeface="Times New Roman" panose="02020603050405020304" pitchFamily="18" charset="0"/>
              </a:rPr>
              <a:t>la primera </a:t>
            </a:r>
            <a:r>
              <a:rPr lang="es-CO" sz="12800" dirty="0">
                <a:latin typeface="Times New Roman" panose="02020603050405020304" pitchFamily="18" charset="0"/>
                <a:cs typeface="Times New Roman" panose="02020603050405020304" pitchFamily="18" charset="0"/>
              </a:rPr>
              <a:t>consiste en el sometimiento a la decisión del pueblo sobre la aprobación </a:t>
            </a:r>
            <a:r>
              <a:rPr lang="es-CO" sz="12800" dirty="0" smtClean="0">
                <a:latin typeface="Times New Roman" panose="02020603050405020304" pitchFamily="18" charset="0"/>
                <a:cs typeface="Times New Roman" panose="02020603050405020304" pitchFamily="18" charset="0"/>
              </a:rPr>
              <a:t> </a:t>
            </a:r>
            <a:r>
              <a:rPr lang="es-CO" sz="12800" dirty="0">
                <a:latin typeface="Times New Roman" panose="02020603050405020304" pitchFamily="18" charset="0"/>
                <a:cs typeface="Times New Roman" panose="02020603050405020304" pitchFamily="18" charset="0"/>
              </a:rPr>
              <a:t>total o parcial, de un acto legislativo, una ley, una ordenanza, un acuerdo o de una resolución </a:t>
            </a:r>
            <a:r>
              <a:rPr lang="es-CO" sz="12800" dirty="0" smtClean="0">
                <a:latin typeface="Times New Roman" panose="02020603050405020304" pitchFamily="18" charset="0"/>
                <a:cs typeface="Times New Roman" panose="02020603050405020304" pitchFamily="18" charset="0"/>
              </a:rPr>
              <a:t>local.</a:t>
            </a:r>
          </a:p>
          <a:p>
            <a:pPr marL="0" indent="0" algn="just">
              <a:buNone/>
            </a:pPr>
            <a:r>
              <a:rPr lang="es-CO" sz="12800" dirty="0">
                <a:latin typeface="Times New Roman" panose="02020603050405020304" pitchFamily="18" charset="0"/>
                <a:cs typeface="Times New Roman" panose="02020603050405020304" pitchFamily="18" charset="0"/>
              </a:rPr>
              <a:t>la segunda el cual se prevé como mecanismo para convertir una región en entidad </a:t>
            </a:r>
            <a:r>
              <a:rPr lang="es-CO" sz="12800" dirty="0" smtClean="0">
                <a:latin typeface="Times New Roman" panose="02020603050405020304" pitchFamily="18" charset="0"/>
                <a:cs typeface="Times New Roman" panose="02020603050405020304" pitchFamily="18" charset="0"/>
              </a:rPr>
              <a:t>territorial (</a:t>
            </a:r>
            <a:r>
              <a:rPr lang="es-CO" sz="12800" dirty="0">
                <a:latin typeface="Times New Roman" panose="02020603050405020304" pitchFamily="18" charset="0"/>
                <a:cs typeface="Times New Roman" panose="02020603050405020304" pitchFamily="18" charset="0"/>
              </a:rPr>
              <a:t>Artículos 306 y 307 de la C.P.)</a:t>
            </a:r>
            <a:br>
              <a:rPr lang="es-CO" sz="12800" dirty="0">
                <a:latin typeface="Times New Roman" panose="02020603050405020304" pitchFamily="18" charset="0"/>
                <a:cs typeface="Times New Roman" panose="02020603050405020304" pitchFamily="18" charset="0"/>
              </a:rPr>
            </a:br>
            <a:endParaRPr lang="es-CO" sz="12800" dirty="0" smtClean="0">
              <a:latin typeface="Times New Roman" panose="02020603050405020304" pitchFamily="18" charset="0"/>
              <a:cs typeface="Times New Roman" panose="02020603050405020304" pitchFamily="18" charset="0"/>
            </a:endParaRPr>
          </a:p>
          <a:p>
            <a:pPr marL="0" indent="0" algn="just">
              <a:buNone/>
            </a:pPr>
            <a:r>
              <a:rPr lang="es-CO" sz="12800" dirty="0" smtClean="0">
                <a:latin typeface="Times New Roman" panose="02020603050405020304" pitchFamily="18" charset="0"/>
                <a:cs typeface="Times New Roman" panose="02020603050405020304" pitchFamily="18" charset="0"/>
              </a:rPr>
              <a:t>Este referendo se utilizá  para validar una norma o proyecto de norma</a:t>
            </a:r>
            <a:r>
              <a:rPr lang="es-CO" sz="9600" dirty="0" smtClean="0">
                <a:latin typeface="Times New Roman" panose="02020603050405020304" pitchFamily="18" charset="0"/>
                <a:cs typeface="Times New Roman" panose="02020603050405020304" pitchFamily="18" charset="0"/>
              </a:rPr>
              <a:t>.</a:t>
            </a:r>
          </a:p>
          <a:p>
            <a:pPr marL="0" indent="0">
              <a:buNone/>
            </a:pPr>
            <a:r>
              <a:rPr lang="es-CO" sz="11200" dirty="0">
                <a:latin typeface="Times New Roman" panose="02020603050405020304" pitchFamily="18" charset="0"/>
                <a:cs typeface="Times New Roman" panose="02020603050405020304" pitchFamily="18" charset="0"/>
              </a:rPr>
              <a:t/>
            </a:r>
            <a:br>
              <a:rPr lang="es-CO" sz="11200" dirty="0">
                <a:latin typeface="Times New Roman" panose="02020603050405020304" pitchFamily="18" charset="0"/>
                <a:cs typeface="Times New Roman" panose="02020603050405020304" pitchFamily="18" charset="0"/>
              </a:rPr>
            </a:br>
            <a:r>
              <a:rPr lang="es-CO" sz="5000" dirty="0"/>
              <a:t/>
            </a:r>
            <a:br>
              <a:rPr lang="es-CO" sz="5000" dirty="0"/>
            </a:br>
            <a:r>
              <a:rPr lang="es-CO" sz="5000" dirty="0"/>
              <a:t/>
            </a:r>
            <a:br>
              <a:rPr lang="es-CO" sz="5000" dirty="0"/>
            </a:br>
            <a:endParaRPr lang="es-CO" sz="5000" dirty="0"/>
          </a:p>
        </p:txBody>
      </p:sp>
    </p:spTree>
    <p:extLst>
      <p:ext uri="{BB962C8B-B14F-4D97-AF65-F5344CB8AC3E}">
        <p14:creationId xmlns:p14="http://schemas.microsoft.com/office/powerpoint/2010/main" val="20052974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838200" y="1825625"/>
            <a:ext cx="9336110" cy="4407750"/>
          </a:xfrm>
        </p:spPr>
        <p:txBody>
          <a:bodyPr>
            <a:normAutofit lnSpcReduction="10000"/>
          </a:bodyPr>
          <a:lstStyle/>
          <a:p>
            <a:pPr algn="just"/>
            <a:r>
              <a:rPr lang="es-CO" sz="2800" dirty="0">
                <a:latin typeface="Times New Roman" panose="02020603050405020304" pitchFamily="18" charset="0"/>
                <a:cs typeface="Times New Roman" panose="02020603050405020304" pitchFamily="18" charset="0"/>
              </a:rPr>
              <a:t>Para poder hacer uso del referendo se necesita el respaldo de por lo menos el 10% de los ciudadanos del censo </a:t>
            </a:r>
            <a:r>
              <a:rPr lang="es-CO" sz="2800" dirty="0" smtClean="0">
                <a:latin typeface="Times New Roman" panose="02020603050405020304" pitchFamily="18" charset="0"/>
                <a:cs typeface="Times New Roman" panose="02020603050405020304" pitchFamily="18" charset="0"/>
              </a:rPr>
              <a:t>electoral.</a:t>
            </a:r>
          </a:p>
          <a:p>
            <a:pPr algn="just"/>
            <a:r>
              <a:rPr lang="es-CO" sz="2800" dirty="0">
                <a:latin typeface="Times New Roman" panose="02020603050405020304" pitchFamily="18" charset="0"/>
                <a:cs typeface="Times New Roman" panose="02020603050405020304" pitchFamily="18" charset="0"/>
              </a:rPr>
              <a:t> Una vez que el proyecto de referendo se inscriba ante el Registrador Nacional, la organización electoral dará un plazo de seis meses para la recolección de las firmas que lo respalden. </a:t>
            </a:r>
            <a:endParaRPr lang="es-CO" sz="2800" dirty="0" smtClean="0">
              <a:latin typeface="Times New Roman" panose="02020603050405020304" pitchFamily="18" charset="0"/>
              <a:cs typeface="Times New Roman" panose="02020603050405020304" pitchFamily="18" charset="0"/>
            </a:endParaRPr>
          </a:p>
          <a:p>
            <a:pPr algn="just"/>
            <a:r>
              <a:rPr lang="es-CO" sz="2800" dirty="0">
                <a:latin typeface="Times New Roman" panose="02020603050405020304" pitchFamily="18" charset="0"/>
                <a:cs typeface="Times New Roman" panose="02020603050405020304" pitchFamily="18" charset="0"/>
              </a:rPr>
              <a:t>El día de la votación de un referendo no puede coincidir con otras votaciones; además, la fecha para llevarlo a cabo debe estar entre los primeros seis meses posteriores a la solicitud del referendo.</a:t>
            </a:r>
          </a:p>
          <a:p>
            <a:pPr marL="0" indent="0" algn="just">
              <a:buNone/>
            </a:pPr>
            <a:endParaRPr lang="es-CO"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371549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p:cNvSpPr>
            <a:spLocks noGrp="1"/>
          </p:cNvSpPr>
          <p:nvPr>
            <p:ph idx="1"/>
          </p:nvPr>
        </p:nvSpPr>
        <p:spPr>
          <a:xfrm>
            <a:off x="348624" y="1117444"/>
            <a:ext cx="8344615" cy="4351337"/>
          </a:xfrm>
        </p:spPr>
        <p:txBody>
          <a:bodyPr>
            <a:normAutofit/>
          </a:bodyPr>
          <a:lstStyle/>
          <a:p>
            <a:pPr algn="just"/>
            <a:r>
              <a:rPr lang="es-CO" sz="2800" dirty="0">
                <a:latin typeface="Times New Roman" panose="02020603050405020304" pitchFamily="18" charset="0"/>
                <a:cs typeface="Times New Roman" panose="02020603050405020304" pitchFamily="18" charset="0"/>
              </a:rPr>
              <a:t>El referendo sólo se aprobará cuando el pueblo haya respondido de manera positiva en un 50% más uno de los votantes, de lo contrario, la norma que se planteó se derogará</a:t>
            </a:r>
            <a:r>
              <a:rPr lang="es-CO" sz="2800" dirty="0" smtClean="0">
                <a:latin typeface="Times New Roman" panose="02020603050405020304" pitchFamily="18" charset="0"/>
                <a:cs typeface="Times New Roman" panose="02020603050405020304" pitchFamily="18" charset="0"/>
              </a:rPr>
              <a:t>.</a:t>
            </a:r>
            <a:endParaRPr lang="es-CO" sz="2800" dirty="0">
              <a:latin typeface="Times New Roman" panose="02020603050405020304" pitchFamily="18" charset="0"/>
              <a:cs typeface="Times New Roman" panose="02020603050405020304" pitchFamily="18" charset="0"/>
            </a:endParaRPr>
          </a:p>
          <a:p>
            <a:pPr marL="0" indent="0" algn="just">
              <a:buNone/>
            </a:pPr>
            <a:r>
              <a:rPr lang="es-CO" sz="2800" dirty="0" smtClean="0">
                <a:latin typeface="Times New Roman" panose="02020603050405020304" pitchFamily="18" charset="0"/>
                <a:cs typeface="Times New Roman" panose="02020603050405020304" pitchFamily="18" charset="0"/>
              </a:rPr>
              <a:t> </a:t>
            </a:r>
          </a:p>
          <a:p>
            <a:pPr marL="0" indent="0" algn="just">
              <a:buNone/>
            </a:pPr>
            <a:r>
              <a:rPr lang="es-CO" sz="2800" dirty="0" smtClean="0">
                <a:latin typeface="Times New Roman" panose="02020603050405020304" pitchFamily="18" charset="0"/>
                <a:cs typeface="Times New Roman" panose="02020603050405020304" pitchFamily="18" charset="0"/>
              </a:rPr>
              <a:t>  Esto lo podemos observar mejor  en los (Art. 3,4,5 de la  C.P.)</a:t>
            </a:r>
            <a:endParaRPr lang="es-CO"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76659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120462" y="388438"/>
            <a:ext cx="9646275" cy="6235329"/>
          </a:xfrm>
        </p:spPr>
      </p:pic>
    </p:spTree>
    <p:extLst>
      <p:ext uri="{BB962C8B-B14F-4D97-AF65-F5344CB8AC3E}">
        <p14:creationId xmlns:p14="http://schemas.microsoft.com/office/powerpoint/2010/main" val="3463103792"/>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222</TotalTime>
  <Words>320</Words>
  <Application>Microsoft Office PowerPoint</Application>
  <PresentationFormat>Panorámica</PresentationFormat>
  <Paragraphs>24</Paragraphs>
  <Slides>9</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9</vt:i4>
      </vt:variant>
    </vt:vector>
  </HeadingPairs>
  <TitlesOfParts>
    <vt:vector size="14" baseType="lpstr">
      <vt:lpstr>Arial</vt:lpstr>
      <vt:lpstr>Times New Roman</vt:lpstr>
      <vt:lpstr>Trebuchet MS</vt:lpstr>
      <vt:lpstr>Wingdings 3</vt:lpstr>
      <vt:lpstr>Faceta</vt:lpstr>
      <vt:lpstr>REFERENDO  Cristian Arroyave Londoño Richard Cardona Giraldo Mateo Palacio Tamayo  Instituto Tecnológico Metropolitano 2017</vt:lpstr>
      <vt:lpstr>REFERENDO</vt:lpstr>
      <vt:lpstr>Que es  un Referendo</vt:lpstr>
      <vt:lpstr>Presentación de PowerPoint</vt:lpstr>
      <vt:lpstr>Tipos de referendo</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cristian arroyave londoño</dc:creator>
  <cp:lastModifiedBy>cristian arroyave londoño</cp:lastModifiedBy>
  <cp:revision>15</cp:revision>
  <dcterms:created xsi:type="dcterms:W3CDTF">2017-10-29T17:33:56Z</dcterms:created>
  <dcterms:modified xsi:type="dcterms:W3CDTF">2017-11-01T20:39:24Z</dcterms:modified>
</cp:coreProperties>
</file>