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11/7/2018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11/7/2018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11/7/2018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11/7/2018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13982" y="1556952"/>
            <a:ext cx="8361229" cy="1143480"/>
          </a:xfrm>
        </p:spPr>
        <p:txBody>
          <a:bodyPr/>
          <a:lstStyle/>
          <a:p>
            <a:r>
              <a:rPr lang="es-CO" b="1" i="1" u="sng" dirty="0" smtClean="0">
                <a:latin typeface="Arial Black" panose="020B0A04020102020204" pitchFamily="34" charset="0"/>
              </a:rPr>
              <a:t>REFERENDO</a:t>
            </a:r>
            <a:endParaRPr lang="es-CO" b="1" i="1" u="sng" dirty="0">
              <a:latin typeface="Arial Black" panose="020B0A04020102020204" pitchFamily="34" charset="0"/>
            </a:endParaRPr>
          </a:p>
        </p:txBody>
      </p:sp>
      <p:sp>
        <p:nvSpPr>
          <p:cNvPr id="3" name="Subtítulo 2"/>
          <p:cNvSpPr>
            <a:spLocks noGrp="1"/>
          </p:cNvSpPr>
          <p:nvPr>
            <p:ph type="subTitle" idx="1"/>
          </p:nvPr>
        </p:nvSpPr>
        <p:spPr>
          <a:xfrm>
            <a:off x="4047386" y="3964516"/>
            <a:ext cx="6831673" cy="1086237"/>
          </a:xfrm>
        </p:spPr>
        <p:txBody>
          <a:bodyPr>
            <a:normAutofit fontScale="92500" lnSpcReduction="10000"/>
          </a:bodyPr>
          <a:lstStyle/>
          <a:p>
            <a:r>
              <a:rPr lang="es-CO" dirty="0" smtClean="0"/>
              <a:t>JUAN DAVID LOPERA USUGA</a:t>
            </a:r>
          </a:p>
          <a:p>
            <a:r>
              <a:rPr lang="es-CO" dirty="0" smtClean="0"/>
              <a:t>ALEXIS LUJAN GRISALES </a:t>
            </a:r>
          </a:p>
          <a:p>
            <a:r>
              <a:rPr lang="es-CO" dirty="0" smtClean="0"/>
              <a:t>SERGIO ANDRÉS PALACIO RAVE</a:t>
            </a:r>
            <a:endParaRPr lang="es-CO" dirty="0"/>
          </a:p>
        </p:txBody>
      </p:sp>
    </p:spTree>
    <p:extLst>
      <p:ext uri="{BB962C8B-B14F-4D97-AF65-F5344CB8AC3E}">
        <p14:creationId xmlns:p14="http://schemas.microsoft.com/office/powerpoint/2010/main" val="1817039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31557" y="1503405"/>
            <a:ext cx="4353697" cy="3581400"/>
          </a:xfrm>
        </p:spPr>
        <p:txBody>
          <a:bodyPr>
            <a:normAutofit/>
          </a:bodyPr>
          <a:lstStyle/>
          <a:p>
            <a:pPr marL="0" indent="0">
              <a:buNone/>
            </a:pPr>
            <a:r>
              <a:rPr lang="es-CO" sz="2800" dirty="0">
                <a:latin typeface="Arial" panose="020B0604020202020204" pitchFamily="34" charset="0"/>
                <a:cs typeface="Arial" panose="020B0604020202020204" pitchFamily="34" charset="0"/>
              </a:rPr>
              <a:t>E</a:t>
            </a:r>
            <a:r>
              <a:rPr lang="es-CO" sz="2800" dirty="0" smtClean="0">
                <a:latin typeface="Arial" panose="020B0604020202020204" pitchFamily="34" charset="0"/>
                <a:cs typeface="Arial" panose="020B0604020202020204" pitchFamily="34" charset="0"/>
              </a:rPr>
              <a:t>s </a:t>
            </a:r>
            <a:r>
              <a:rPr lang="es-CO" sz="2800" dirty="0">
                <a:latin typeface="Arial" panose="020B0604020202020204" pitchFamily="34" charset="0"/>
                <a:cs typeface="Arial" panose="020B0604020202020204" pitchFamily="34" charset="0"/>
              </a:rPr>
              <a:t>un mecanismo de participación </a:t>
            </a:r>
            <a:r>
              <a:rPr lang="es-CO" sz="2800" dirty="0" smtClean="0">
                <a:latin typeface="Arial" panose="020B0604020202020204" pitchFamily="34" charset="0"/>
                <a:cs typeface="Arial" panose="020B0604020202020204" pitchFamily="34" charset="0"/>
              </a:rPr>
              <a:t>ciudadana, </a:t>
            </a:r>
            <a:r>
              <a:rPr lang="es-CO" sz="2800" dirty="0">
                <a:latin typeface="Arial" panose="020B0604020202020204" pitchFamily="34" charset="0"/>
                <a:cs typeface="Arial" panose="020B0604020202020204" pitchFamily="34" charset="0"/>
              </a:rPr>
              <a:t>que se hace </a:t>
            </a:r>
            <a:r>
              <a:rPr lang="es-CO" sz="2800" dirty="0" smtClean="0">
                <a:latin typeface="Arial" panose="020B0604020202020204" pitchFamily="34" charset="0"/>
                <a:cs typeface="Arial" panose="020B0604020202020204" pitchFamily="34" charset="0"/>
              </a:rPr>
              <a:t>para </a:t>
            </a:r>
            <a:r>
              <a:rPr lang="es-CO" sz="2800" dirty="0">
                <a:latin typeface="Arial" panose="020B0604020202020204" pitchFamily="34" charset="0"/>
                <a:cs typeface="Arial" panose="020B0604020202020204" pitchFamily="34" charset="0"/>
              </a:rPr>
              <a:t>que </a:t>
            </a:r>
            <a:r>
              <a:rPr lang="es-CO" sz="2800" dirty="0" smtClean="0">
                <a:latin typeface="Arial" panose="020B0604020202020204" pitchFamily="34" charset="0"/>
                <a:cs typeface="Arial" panose="020B0604020202020204" pitchFamily="34" charset="0"/>
              </a:rPr>
              <a:t>se apruebe </a:t>
            </a:r>
            <a:r>
              <a:rPr lang="es-CO" sz="2800" dirty="0">
                <a:latin typeface="Arial" panose="020B0604020202020204" pitchFamily="34" charset="0"/>
                <a:cs typeface="Arial" panose="020B0604020202020204" pitchFamily="34" charset="0"/>
              </a:rPr>
              <a:t>o rechace un proyecto de norma jurídica, o derogue o no una norma ya </a:t>
            </a:r>
            <a:r>
              <a:rPr lang="es-CO" sz="2800" dirty="0" smtClean="0">
                <a:latin typeface="Arial" panose="020B0604020202020204" pitchFamily="34" charset="0"/>
                <a:cs typeface="Arial" panose="020B0604020202020204" pitchFamily="34" charset="0"/>
              </a:rPr>
              <a:t>vigente.</a:t>
            </a:r>
            <a:endParaRPr lang="es-CO" sz="2800" dirty="0">
              <a:latin typeface="Arial" panose="020B0604020202020204" pitchFamily="34" charset="0"/>
              <a:cs typeface="Arial" panose="020B0604020202020204" pitchFamily="34" charset="0"/>
            </a:endParaRPr>
          </a:p>
        </p:txBody>
      </p:sp>
      <p:pic>
        <p:nvPicPr>
          <p:cNvPr id="6" name="Imagen 5"/>
          <p:cNvPicPr>
            <a:picLocks noChangeAspect="1"/>
          </p:cNvPicPr>
          <p:nvPr/>
        </p:nvPicPr>
        <p:blipFill>
          <a:blip r:embed="rId2"/>
          <a:stretch>
            <a:fillRect/>
          </a:stretch>
        </p:blipFill>
        <p:spPr>
          <a:xfrm>
            <a:off x="6277232" y="1095632"/>
            <a:ext cx="5486400" cy="4514335"/>
          </a:xfrm>
          <a:prstGeom prst="rect">
            <a:avLst/>
          </a:prstGeom>
        </p:spPr>
      </p:pic>
    </p:spTree>
    <p:extLst>
      <p:ext uri="{BB962C8B-B14F-4D97-AF65-F5344CB8AC3E}">
        <p14:creationId xmlns:p14="http://schemas.microsoft.com/office/powerpoint/2010/main" val="8678144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656172" y="889686"/>
            <a:ext cx="4316627" cy="4977714"/>
          </a:xfrm>
        </p:spPr>
        <p:txBody>
          <a:bodyPr/>
          <a:lstStyle/>
          <a:p>
            <a:pPr marL="0" indent="0">
              <a:buNone/>
            </a:pPr>
            <a:r>
              <a:rPr lang="es-CO" sz="2800" dirty="0">
                <a:latin typeface="Arial" panose="020B0604020202020204" pitchFamily="34" charset="0"/>
                <a:cs typeface="Arial" panose="020B0604020202020204" pitchFamily="34" charset="0"/>
              </a:rPr>
              <a:t>La Constitución Política autoriza dos clases de </a:t>
            </a:r>
            <a:r>
              <a:rPr lang="es-CO" sz="2800" dirty="0" smtClean="0">
                <a:latin typeface="Arial" panose="020B0604020202020204" pitchFamily="34" charset="0"/>
                <a:cs typeface="Arial" panose="020B0604020202020204" pitchFamily="34" charset="0"/>
              </a:rPr>
              <a:t>referendo:</a:t>
            </a:r>
          </a:p>
          <a:p>
            <a:r>
              <a:rPr lang="es-CO" sz="2800" dirty="0">
                <a:latin typeface="Arial" panose="020B0604020202020204" pitchFamily="34" charset="0"/>
                <a:cs typeface="Arial" panose="020B0604020202020204" pitchFamily="34" charset="0"/>
              </a:rPr>
              <a:t>el </a:t>
            </a:r>
            <a:r>
              <a:rPr lang="es-CO" sz="2800" dirty="0" smtClean="0">
                <a:latin typeface="Arial" panose="020B0604020202020204" pitchFamily="34" charset="0"/>
                <a:cs typeface="Arial" panose="020B0604020202020204" pitchFamily="34" charset="0"/>
              </a:rPr>
              <a:t>aprobatorio: Se </a:t>
            </a:r>
            <a:r>
              <a:rPr lang="es-CO" sz="2800" dirty="0">
                <a:latin typeface="Arial" panose="020B0604020202020204" pitchFamily="34" charset="0"/>
                <a:cs typeface="Arial" panose="020B0604020202020204" pitchFamily="34" charset="0"/>
              </a:rPr>
              <a:t>vota para validar una norma o un proyecto de </a:t>
            </a:r>
            <a:r>
              <a:rPr lang="es-CO" sz="2800" dirty="0" smtClean="0">
                <a:latin typeface="Arial" panose="020B0604020202020204" pitchFamily="34" charset="0"/>
                <a:cs typeface="Arial" panose="020B0604020202020204" pitchFamily="34" charset="0"/>
              </a:rPr>
              <a:t>norma.</a:t>
            </a:r>
          </a:p>
          <a:p>
            <a:r>
              <a:rPr lang="es-CO" sz="2800" dirty="0" smtClean="0">
                <a:latin typeface="Arial" panose="020B0604020202020204" pitchFamily="34" charset="0"/>
                <a:cs typeface="Arial" panose="020B0604020202020204" pitchFamily="34" charset="0"/>
              </a:rPr>
              <a:t>Derogatorio: Se vota para eliminar una norma o un proyecto de norma.</a:t>
            </a:r>
            <a:endParaRPr lang="es-CO" sz="2800" dirty="0">
              <a:latin typeface="Arial" panose="020B0604020202020204" pitchFamily="34" charset="0"/>
              <a:cs typeface="Arial" panose="020B0604020202020204" pitchFamily="34" charset="0"/>
            </a:endParaRPr>
          </a:p>
          <a:p>
            <a:pPr marL="0" indent="0">
              <a:buNone/>
            </a:pPr>
            <a:endParaRPr lang="es-CO" dirty="0"/>
          </a:p>
        </p:txBody>
      </p:sp>
      <p:pic>
        <p:nvPicPr>
          <p:cNvPr id="4" name="Imagen 3"/>
          <p:cNvPicPr>
            <a:picLocks noChangeAspect="1"/>
          </p:cNvPicPr>
          <p:nvPr/>
        </p:nvPicPr>
        <p:blipFill>
          <a:blip r:embed="rId2"/>
          <a:stretch>
            <a:fillRect/>
          </a:stretch>
        </p:blipFill>
        <p:spPr>
          <a:xfrm>
            <a:off x="1152268" y="800100"/>
            <a:ext cx="5257800" cy="5067300"/>
          </a:xfrm>
          <a:prstGeom prst="rect">
            <a:avLst/>
          </a:prstGeom>
        </p:spPr>
      </p:pic>
    </p:spTree>
    <p:extLst>
      <p:ext uri="{BB962C8B-B14F-4D97-AF65-F5344CB8AC3E}">
        <p14:creationId xmlns:p14="http://schemas.microsoft.com/office/powerpoint/2010/main" val="1671766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70454" y="366584"/>
            <a:ext cx="9601200" cy="1734065"/>
          </a:xfrm>
        </p:spPr>
        <p:txBody>
          <a:bodyPr>
            <a:normAutofit/>
          </a:bodyPr>
          <a:lstStyle/>
          <a:p>
            <a:pPr marL="0" indent="0">
              <a:buNone/>
            </a:pPr>
            <a:r>
              <a:rPr lang="es-CO" sz="2800" dirty="0">
                <a:latin typeface="Arial" panose="020B0604020202020204" pitchFamily="34" charset="0"/>
                <a:cs typeface="Arial" panose="020B0604020202020204" pitchFamily="34" charset="0"/>
              </a:rPr>
              <a:t>La principal diferencia con los plebiscitos es que en estos se requiere la participación de más electores y se somete a votación </a:t>
            </a:r>
            <a:r>
              <a:rPr lang="es-CO" sz="2800" dirty="0">
                <a:solidFill>
                  <a:srgbClr val="FF0000"/>
                </a:solidFill>
                <a:latin typeface="Arial" panose="020B0604020202020204" pitchFamily="34" charset="0"/>
                <a:cs typeface="Arial" panose="020B0604020202020204" pitchFamily="34" charset="0"/>
              </a:rPr>
              <a:t>una política, una persona o una </a:t>
            </a:r>
            <a:r>
              <a:rPr lang="es-CO" sz="2800" dirty="0" smtClean="0">
                <a:solidFill>
                  <a:srgbClr val="FF0000"/>
                </a:solidFill>
                <a:latin typeface="Arial" panose="020B0604020202020204" pitchFamily="34" charset="0"/>
                <a:cs typeface="Arial" panose="020B0604020202020204" pitchFamily="34" charset="0"/>
              </a:rPr>
              <a:t>decisión</a:t>
            </a:r>
            <a:r>
              <a:rPr lang="es-CO" sz="2800" dirty="0" smtClean="0">
                <a:solidFill>
                  <a:schemeClr val="tx1"/>
                </a:solidFill>
                <a:latin typeface="Arial" panose="020B0604020202020204" pitchFamily="34" charset="0"/>
                <a:cs typeface="Arial" panose="020B0604020202020204" pitchFamily="34" charset="0"/>
              </a:rPr>
              <a:t>.</a:t>
            </a:r>
            <a:endParaRPr lang="es-CO" sz="2800" dirty="0">
              <a:solidFill>
                <a:srgbClr val="FF0000"/>
              </a:solidFill>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a:stretch>
            <a:fillRect/>
          </a:stretch>
        </p:blipFill>
        <p:spPr>
          <a:xfrm>
            <a:off x="2702011" y="1812323"/>
            <a:ext cx="6862119" cy="4893277"/>
          </a:xfrm>
          <a:prstGeom prst="rect">
            <a:avLst/>
          </a:prstGeom>
        </p:spPr>
      </p:pic>
    </p:spTree>
    <p:extLst>
      <p:ext uri="{BB962C8B-B14F-4D97-AF65-F5344CB8AC3E}">
        <p14:creationId xmlns:p14="http://schemas.microsoft.com/office/powerpoint/2010/main" val="523572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b="1" i="1" u="sng" dirty="0" smtClean="0">
                <a:latin typeface="Arial Black" panose="020B0A04020102020204" pitchFamily="34" charset="0"/>
              </a:rPr>
              <a:t>REQUISITOS PARA DAR POR VALIDO UN REFERENDO</a:t>
            </a:r>
            <a:endParaRPr lang="es-CO" b="1" i="1" u="sng" dirty="0">
              <a:latin typeface="Arial Black" panose="020B0A04020102020204" pitchFamily="34" charset="0"/>
            </a:endParaRPr>
          </a:p>
        </p:txBody>
      </p:sp>
      <p:sp>
        <p:nvSpPr>
          <p:cNvPr id="3" name="Marcador de contenido 2"/>
          <p:cNvSpPr>
            <a:spLocks noGrp="1"/>
          </p:cNvSpPr>
          <p:nvPr>
            <p:ph idx="1"/>
          </p:nvPr>
        </p:nvSpPr>
        <p:spPr>
          <a:xfrm>
            <a:off x="1371600" y="2285999"/>
            <a:ext cx="9601200" cy="4378411"/>
          </a:xfrm>
        </p:spPr>
        <p:txBody>
          <a:bodyPr>
            <a:normAutofit/>
          </a:bodyPr>
          <a:lstStyle/>
          <a:p>
            <a:r>
              <a:rPr lang="es-CO" sz="2400" dirty="0">
                <a:latin typeface="Arial" panose="020B0604020202020204" pitchFamily="34" charset="0"/>
                <a:cs typeface="Arial" panose="020B0604020202020204" pitchFamily="34" charset="0"/>
              </a:rPr>
              <a:t>1. Que, si es de origen ciudadano, su convocatoria esté respaldada por no menos del 10 por ciento de los ciudadanos que conforman el censo </a:t>
            </a:r>
            <a:r>
              <a:rPr lang="es-CO" sz="2400" dirty="0" smtClean="0">
                <a:latin typeface="Arial" panose="020B0604020202020204" pitchFamily="34" charset="0"/>
                <a:cs typeface="Arial" panose="020B0604020202020204" pitchFamily="34" charset="0"/>
              </a:rPr>
              <a:t>electoral.</a:t>
            </a:r>
          </a:p>
          <a:p>
            <a:pPr marL="0" indent="0">
              <a:buNone/>
            </a:pPr>
            <a:endParaRPr lang="es-CO" sz="2400" dirty="0">
              <a:latin typeface="Arial" panose="020B0604020202020204" pitchFamily="34" charset="0"/>
              <a:cs typeface="Arial" panose="020B0604020202020204" pitchFamily="34" charset="0"/>
            </a:endParaRPr>
          </a:p>
          <a:p>
            <a:r>
              <a:rPr lang="es-CO" sz="2400" dirty="0">
                <a:latin typeface="Arial" panose="020B0604020202020204" pitchFamily="34" charset="0"/>
                <a:cs typeface="Arial" panose="020B0604020202020204" pitchFamily="34" charset="0"/>
              </a:rPr>
              <a:t>2. Que en la votación participe no menos de la cuarta parte de los ciudadanos que forman el censo</a:t>
            </a:r>
            <a:r>
              <a:rPr lang="es-CO" sz="2400" dirty="0" smtClean="0">
                <a:latin typeface="Arial" panose="020B0604020202020204" pitchFamily="34" charset="0"/>
                <a:cs typeface="Arial" panose="020B0604020202020204" pitchFamily="34" charset="0"/>
              </a:rPr>
              <a:t>.</a:t>
            </a:r>
          </a:p>
          <a:p>
            <a:pPr marL="0" indent="0">
              <a:buNone/>
            </a:pPr>
            <a:endParaRPr lang="es-CO" sz="2400" dirty="0">
              <a:latin typeface="Arial" panose="020B0604020202020204" pitchFamily="34" charset="0"/>
              <a:cs typeface="Arial" panose="020B0604020202020204" pitchFamily="34" charset="0"/>
            </a:endParaRPr>
          </a:p>
          <a:p>
            <a:r>
              <a:rPr lang="es-CO" sz="2400" dirty="0">
                <a:latin typeface="Arial" panose="020B0604020202020204" pitchFamily="34" charset="0"/>
                <a:cs typeface="Arial" panose="020B0604020202020204" pitchFamily="34" charset="0"/>
              </a:rPr>
              <a:t>3. Que la decisión respectiva (aprobando o improbando) se tome con el voto favorable de la mitad más uno de los ciudadanos que hayan concurrido a las urnas.</a:t>
            </a:r>
          </a:p>
          <a:p>
            <a:pPr marL="0" indent="0">
              <a:buNone/>
            </a:pPr>
            <a:endParaRPr lang="es-CO" dirty="0"/>
          </a:p>
        </p:txBody>
      </p:sp>
    </p:spTree>
    <p:extLst>
      <p:ext uri="{BB962C8B-B14F-4D97-AF65-F5344CB8AC3E}">
        <p14:creationId xmlns:p14="http://schemas.microsoft.com/office/powerpoint/2010/main" val="2808235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O" b="1" i="1" u="sng" dirty="0" smtClean="0">
                <a:latin typeface="Arial Black" panose="020B0A04020102020204" pitchFamily="34" charset="0"/>
              </a:rPr>
              <a:t>REQUISITOS PARA HACER UN REFERENDO</a:t>
            </a:r>
            <a:endParaRPr lang="es-CO" b="1" i="1" u="sng" dirty="0">
              <a:latin typeface="Arial Black" panose="020B0A04020102020204" pitchFamily="34" charset="0"/>
            </a:endParaRPr>
          </a:p>
        </p:txBody>
      </p:sp>
      <p:sp>
        <p:nvSpPr>
          <p:cNvPr id="3" name="Marcador de contenido 2"/>
          <p:cNvSpPr>
            <a:spLocks noGrp="1"/>
          </p:cNvSpPr>
          <p:nvPr>
            <p:ph idx="1"/>
          </p:nvPr>
        </p:nvSpPr>
        <p:spPr>
          <a:xfrm>
            <a:off x="1371600" y="2285999"/>
            <a:ext cx="4081850" cy="4287796"/>
          </a:xfrm>
        </p:spPr>
        <p:txBody>
          <a:bodyPr>
            <a:noAutofit/>
          </a:bodyPr>
          <a:lstStyle/>
          <a:p>
            <a:r>
              <a:rPr lang="es-CO" dirty="0">
                <a:latin typeface="Arial" panose="020B0604020202020204" pitchFamily="34" charset="0"/>
                <a:cs typeface="Arial" panose="020B0604020202020204" pitchFamily="34" charset="0"/>
              </a:rPr>
              <a:t>Para poder hacer uso del referendo se necesita el respaldo a través de </a:t>
            </a:r>
            <a:r>
              <a:rPr lang="es-CO" dirty="0" smtClean="0">
                <a:latin typeface="Arial" panose="020B0604020202020204" pitchFamily="34" charset="0"/>
                <a:cs typeface="Arial" panose="020B0604020202020204" pitchFamily="34" charset="0"/>
              </a:rPr>
              <a:t>firmas.</a:t>
            </a:r>
          </a:p>
          <a:p>
            <a:r>
              <a:rPr lang="es-CO" dirty="0">
                <a:latin typeface="Arial" panose="020B0604020202020204" pitchFamily="34" charset="0"/>
                <a:cs typeface="Arial" panose="020B0604020202020204" pitchFamily="34" charset="0"/>
              </a:rPr>
              <a:t>Una vez que el proyecto de referendo se inscriba ante el Registrador Nacional, la organización electoral dará un plazo de seis meses para la recolección de las firmas que lo respalden</a:t>
            </a:r>
            <a:r>
              <a:rPr lang="es-CO" dirty="0" smtClean="0">
                <a:latin typeface="Arial" panose="020B0604020202020204" pitchFamily="34" charset="0"/>
                <a:cs typeface="Arial" panose="020B0604020202020204" pitchFamily="34" charset="0"/>
              </a:rPr>
              <a:t>.</a:t>
            </a:r>
          </a:p>
          <a:p>
            <a:r>
              <a:rPr lang="es-CO" dirty="0" smtClean="0">
                <a:latin typeface="Arial" panose="020B0604020202020204" pitchFamily="34" charset="0"/>
                <a:cs typeface="Arial" panose="020B0604020202020204" pitchFamily="34" charset="0"/>
              </a:rPr>
              <a:t>El </a:t>
            </a:r>
            <a:r>
              <a:rPr lang="es-CO" dirty="0">
                <a:latin typeface="Arial" panose="020B0604020202020204" pitchFamily="34" charset="0"/>
                <a:cs typeface="Arial" panose="020B0604020202020204" pitchFamily="34" charset="0"/>
              </a:rPr>
              <a:t>día de la votación de un referendo no puede coincidir con otras </a:t>
            </a:r>
            <a:r>
              <a:rPr lang="es-CO" dirty="0" smtClean="0">
                <a:latin typeface="Arial" panose="020B0604020202020204" pitchFamily="34" charset="0"/>
                <a:cs typeface="Arial" panose="020B0604020202020204" pitchFamily="34" charset="0"/>
              </a:rPr>
              <a:t>votaciones.</a:t>
            </a:r>
          </a:p>
        </p:txBody>
      </p:sp>
      <p:pic>
        <p:nvPicPr>
          <p:cNvPr id="4" name="Imagen 3"/>
          <p:cNvPicPr>
            <a:picLocks noChangeAspect="1"/>
          </p:cNvPicPr>
          <p:nvPr/>
        </p:nvPicPr>
        <p:blipFill>
          <a:blip r:embed="rId2"/>
          <a:stretch>
            <a:fillRect/>
          </a:stretch>
        </p:blipFill>
        <p:spPr>
          <a:xfrm>
            <a:off x="5453450" y="2109014"/>
            <a:ext cx="6238875" cy="3381375"/>
          </a:xfrm>
          <a:prstGeom prst="rect">
            <a:avLst/>
          </a:prstGeom>
        </p:spPr>
      </p:pic>
    </p:spTree>
    <p:extLst>
      <p:ext uri="{BB962C8B-B14F-4D97-AF65-F5344CB8AC3E}">
        <p14:creationId xmlns:p14="http://schemas.microsoft.com/office/powerpoint/2010/main" val="22469714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rot="20205955">
            <a:off x="2244811" y="2743201"/>
            <a:ext cx="9123405" cy="1095632"/>
          </a:xfrm>
        </p:spPr>
        <p:txBody>
          <a:bodyPr>
            <a:noAutofit/>
          </a:bodyPr>
          <a:lstStyle/>
          <a:p>
            <a:pPr marL="0" indent="0">
              <a:buNone/>
            </a:pPr>
            <a:r>
              <a:rPr lang="es-CO" sz="7200" dirty="0" smtClean="0">
                <a:latin typeface="Arial Black" panose="020B0A04020102020204" pitchFamily="34" charset="0"/>
              </a:rPr>
              <a:t>FELIZ NOCHE !!!</a:t>
            </a:r>
            <a:endParaRPr lang="es-CO" sz="7200" dirty="0">
              <a:latin typeface="Arial Black" panose="020B0A04020102020204" pitchFamily="34" charset="0"/>
            </a:endParaRPr>
          </a:p>
        </p:txBody>
      </p:sp>
    </p:spTree>
    <p:extLst>
      <p:ext uri="{BB962C8B-B14F-4D97-AF65-F5344CB8AC3E}">
        <p14:creationId xmlns:p14="http://schemas.microsoft.com/office/powerpoint/2010/main" val="3635089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28</TotalTime>
  <Words>273</Words>
  <Application>Microsoft Office PowerPoint</Application>
  <PresentationFormat>Panorámica</PresentationFormat>
  <Paragraphs>20</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Arial Black</vt:lpstr>
      <vt:lpstr>Franklin Gothic Book</vt:lpstr>
      <vt:lpstr>Crop</vt:lpstr>
      <vt:lpstr>REFERENDO</vt:lpstr>
      <vt:lpstr>Presentación de PowerPoint</vt:lpstr>
      <vt:lpstr>Presentación de PowerPoint</vt:lpstr>
      <vt:lpstr>Presentación de PowerPoint</vt:lpstr>
      <vt:lpstr>REQUISITOS PARA DAR POR VALIDO UN REFERENDO</vt:lpstr>
      <vt:lpstr>REQUISITOS PARA HACER UN REFERENDO</vt:lpstr>
      <vt:lpstr>Presentación de PowerPoint</vt:lpstr>
    </vt:vector>
  </TitlesOfParts>
  <Company>Municipio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REFERENDO</dc:title>
  <dc:creator>Juan David Lopera Usuga</dc:creator>
  <cp:lastModifiedBy>Juan David Lopera Usuga</cp:lastModifiedBy>
  <cp:revision>5</cp:revision>
  <dcterms:created xsi:type="dcterms:W3CDTF">2018-11-07T18:30:14Z</dcterms:created>
  <dcterms:modified xsi:type="dcterms:W3CDTF">2018-11-07T19:39:16Z</dcterms:modified>
</cp:coreProperties>
</file>