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B21FF8-87FB-4DC2-90D9-CBBCEEB0A5B0}" type="datetimeFigureOut">
              <a:rPr lang="es-CO" smtClean="0"/>
              <a:t>20/11/2018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1C1E6-961D-4380-8541-90FBF45A2B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3083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E1AC-5361-4E6C-88DE-7EF395663D87}" type="datetimeFigureOut">
              <a:rPr lang="es-CO" smtClean="0"/>
              <a:t>20/11/2018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117DD85-B0A7-4BD1-B795-FDE3BEC12F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4552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E1AC-5361-4E6C-88DE-7EF395663D87}" type="datetimeFigureOut">
              <a:rPr lang="es-CO" smtClean="0"/>
              <a:t>20/11/2018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17DD85-B0A7-4BD1-B795-FDE3BEC12F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177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E1AC-5361-4E6C-88DE-7EF395663D87}" type="datetimeFigureOut">
              <a:rPr lang="es-CO" smtClean="0"/>
              <a:t>20/11/2018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17DD85-B0A7-4BD1-B795-FDE3BEC12FA6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6594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E1AC-5361-4E6C-88DE-7EF395663D87}" type="datetimeFigureOut">
              <a:rPr lang="es-CO" smtClean="0"/>
              <a:t>20/11/2018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17DD85-B0A7-4BD1-B795-FDE3BEC12F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5974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E1AC-5361-4E6C-88DE-7EF395663D87}" type="datetimeFigureOut">
              <a:rPr lang="es-CO" smtClean="0"/>
              <a:t>20/11/2018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17DD85-B0A7-4BD1-B795-FDE3BEC12FA6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4751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E1AC-5361-4E6C-88DE-7EF395663D87}" type="datetimeFigureOut">
              <a:rPr lang="es-CO" smtClean="0"/>
              <a:t>20/11/2018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17DD85-B0A7-4BD1-B795-FDE3BEC12F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59165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E1AC-5361-4E6C-88DE-7EF395663D87}" type="datetimeFigureOut">
              <a:rPr lang="es-CO" smtClean="0"/>
              <a:t>20/11/2018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DD85-B0A7-4BD1-B795-FDE3BEC12F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2855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E1AC-5361-4E6C-88DE-7EF395663D87}" type="datetimeFigureOut">
              <a:rPr lang="es-CO" smtClean="0"/>
              <a:t>20/11/2018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DD85-B0A7-4BD1-B795-FDE3BEC12F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7995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E1AC-5361-4E6C-88DE-7EF395663D87}" type="datetimeFigureOut">
              <a:rPr lang="es-CO" smtClean="0"/>
              <a:t>20/11/2018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DD85-B0A7-4BD1-B795-FDE3BEC12F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4185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E1AC-5361-4E6C-88DE-7EF395663D87}" type="datetimeFigureOut">
              <a:rPr lang="es-CO" smtClean="0"/>
              <a:t>20/11/2018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17DD85-B0A7-4BD1-B795-FDE3BEC12F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718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E1AC-5361-4E6C-88DE-7EF395663D87}" type="datetimeFigureOut">
              <a:rPr lang="es-CO" smtClean="0"/>
              <a:t>20/11/2018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17DD85-B0A7-4BD1-B795-FDE3BEC12F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2588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E1AC-5361-4E6C-88DE-7EF395663D87}" type="datetimeFigureOut">
              <a:rPr lang="es-CO" smtClean="0"/>
              <a:t>20/11/2018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17DD85-B0A7-4BD1-B795-FDE3BEC12F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1537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E1AC-5361-4E6C-88DE-7EF395663D87}" type="datetimeFigureOut">
              <a:rPr lang="es-CO" smtClean="0"/>
              <a:t>20/11/2018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DD85-B0A7-4BD1-B795-FDE3BEC12F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182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E1AC-5361-4E6C-88DE-7EF395663D87}" type="datetimeFigureOut">
              <a:rPr lang="es-CO" smtClean="0"/>
              <a:t>20/11/2018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DD85-B0A7-4BD1-B795-FDE3BEC12F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789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E1AC-5361-4E6C-88DE-7EF395663D87}" type="datetimeFigureOut">
              <a:rPr lang="es-CO" smtClean="0"/>
              <a:t>20/11/2018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DD85-B0A7-4BD1-B795-FDE3BEC12F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1122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3E1AC-5361-4E6C-88DE-7EF395663D87}" type="datetimeFigureOut">
              <a:rPr lang="es-CO" smtClean="0"/>
              <a:t>20/11/2018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17DD85-B0A7-4BD1-B795-FDE3BEC12F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3074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3E1AC-5361-4E6C-88DE-7EF395663D87}" type="datetimeFigureOut">
              <a:rPr lang="es-CO" smtClean="0"/>
              <a:t>20/11/2018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117DD85-B0A7-4BD1-B795-FDE3BEC12F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01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EL CABILDO ABIERTO</a:t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Luis Felipe Hoyos</a:t>
            </a:r>
          </a:p>
          <a:p>
            <a:r>
              <a:rPr lang="es-CO" dirty="0" smtClean="0"/>
              <a:t>Juan Camilo Parra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2932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01830" y="2277292"/>
            <a:ext cx="8915400" cy="3777622"/>
          </a:xfrm>
        </p:spPr>
        <p:txBody>
          <a:bodyPr/>
          <a:lstStyle/>
          <a:p>
            <a:endParaRPr lang="es-CO" dirty="0" smtClean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sz="4400" dirty="0" smtClean="0"/>
          </a:p>
          <a:p>
            <a:pPr marL="0" indent="0">
              <a:buNone/>
            </a:pPr>
            <a:r>
              <a:rPr lang="es-CO" sz="4400" dirty="0" smtClean="0"/>
              <a:t>MUCHAS GRACIAS</a:t>
            </a:r>
            <a:endParaRPr lang="es-CO" sz="4400" dirty="0"/>
          </a:p>
        </p:txBody>
      </p:sp>
      <p:sp>
        <p:nvSpPr>
          <p:cNvPr id="4" name="Cara sonriente 3"/>
          <p:cNvSpPr/>
          <p:nvPr/>
        </p:nvSpPr>
        <p:spPr>
          <a:xfrm>
            <a:off x="7184571" y="3043646"/>
            <a:ext cx="613954" cy="796835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Cara sonriente 4"/>
          <p:cNvSpPr/>
          <p:nvPr/>
        </p:nvSpPr>
        <p:spPr>
          <a:xfrm>
            <a:off x="2181498" y="3043646"/>
            <a:ext cx="548640" cy="796835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030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4629" y="1159686"/>
            <a:ext cx="8911687" cy="1280890"/>
          </a:xfrm>
        </p:spPr>
        <p:txBody>
          <a:bodyPr/>
          <a:lstStyle/>
          <a:p>
            <a:r>
              <a:rPr lang="es-CO" dirty="0" smtClean="0"/>
              <a:t>¿Qué es el cabildo abierto?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40916" y="3191692"/>
            <a:ext cx="8915400" cy="2151017"/>
          </a:xfrm>
        </p:spPr>
        <p:txBody>
          <a:bodyPr/>
          <a:lstStyle/>
          <a:p>
            <a:r>
              <a:rPr lang="es-CO" dirty="0" smtClean="0"/>
              <a:t>Es un mecanismo de participación ciudadana. </a:t>
            </a:r>
          </a:p>
          <a:p>
            <a:pPr marL="0" indent="0">
              <a:buNone/>
            </a:pPr>
            <a:r>
              <a:rPr lang="es-CO" dirty="0" smtClean="0"/>
              <a:t>      Se instituyó en Colombia con la necesidad de debatir de manera pública           </a:t>
            </a:r>
          </a:p>
          <a:p>
            <a:pPr marL="0" indent="0">
              <a:buNone/>
            </a:pPr>
            <a:r>
              <a:rPr lang="es-CO" dirty="0"/>
              <a:t> </a:t>
            </a:r>
            <a:r>
              <a:rPr lang="es-CO" dirty="0" smtClean="0"/>
              <a:t>     cualquier tema de interés para toda la comunidad, se puede presentar en  </a:t>
            </a:r>
          </a:p>
          <a:p>
            <a:pPr marL="0" indent="0">
              <a:buNone/>
            </a:pPr>
            <a:r>
              <a:rPr lang="es-CO" dirty="0"/>
              <a:t> </a:t>
            </a:r>
            <a:r>
              <a:rPr lang="es-CO" dirty="0" smtClean="0"/>
              <a:t>     municipios, distritos, localidades, comunas o corregimientos.</a:t>
            </a:r>
          </a:p>
          <a:p>
            <a:endParaRPr lang="es-CO" dirty="0"/>
          </a:p>
          <a:p>
            <a:endParaRPr lang="es-CO" dirty="0" smtClean="0"/>
          </a:p>
          <a:p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17149957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6514" y="1029058"/>
            <a:ext cx="4696149" cy="1280890"/>
          </a:xfrm>
        </p:spPr>
        <p:txBody>
          <a:bodyPr/>
          <a:lstStyle/>
          <a:p>
            <a:r>
              <a:rPr lang="es-CO" dirty="0" smtClean="0"/>
              <a:t>¿Para que sirve?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88321" y="2499360"/>
            <a:ext cx="8915400" cy="3777622"/>
          </a:xfrm>
        </p:spPr>
        <p:txBody>
          <a:bodyPr/>
          <a:lstStyle/>
          <a:p>
            <a:r>
              <a:rPr lang="es-CO" dirty="0"/>
              <a:t>Para convocar a los concejos municipales o distritales, o a las Juntas </a:t>
            </a:r>
            <a:r>
              <a:rPr lang="es-CO" dirty="0" smtClean="0"/>
              <a:t>Administradoras Locales</a:t>
            </a:r>
            <a:r>
              <a:rPr lang="es-CO" dirty="0"/>
              <a:t>, a que sesionen y debatan de manera abierta y pública un tema de interés para </a:t>
            </a:r>
            <a:r>
              <a:rPr lang="es-CO" dirty="0" smtClean="0"/>
              <a:t>toda la </a:t>
            </a:r>
            <a:r>
              <a:rPr lang="es-CO" dirty="0"/>
              <a:t>comunidad. </a:t>
            </a:r>
            <a:endParaRPr lang="es-CO" dirty="0" smtClean="0"/>
          </a:p>
          <a:p>
            <a:r>
              <a:rPr lang="es-CO" dirty="0" smtClean="0"/>
              <a:t>Así </a:t>
            </a:r>
            <a:r>
              <a:rPr lang="es-CO" dirty="0"/>
              <a:t>mismo, se podrá citar a cualquier funcionario público al cabildo </a:t>
            </a:r>
            <a:r>
              <a:rPr lang="es-CO" dirty="0" smtClean="0"/>
              <a:t>abierto y </a:t>
            </a:r>
            <a:r>
              <a:rPr lang="es-CO" dirty="0"/>
              <a:t>formularle preguntas con la obligación legal de responderlas, no obstante la asistencia </a:t>
            </a:r>
            <a:r>
              <a:rPr lang="es-CO" dirty="0" smtClean="0"/>
              <a:t>del Alcalde </a:t>
            </a:r>
            <a:r>
              <a:rPr lang="es-CO" dirty="0"/>
              <a:t>o Gobernador es obligatoria</a:t>
            </a:r>
            <a:r>
              <a:rPr lang="es-CO" dirty="0" smtClean="0"/>
              <a:t>.</a:t>
            </a:r>
          </a:p>
          <a:p>
            <a:r>
              <a:rPr lang="es-CO" dirty="0"/>
              <a:t>No podrán presentarse iniciativas de ordenanza, acuerdo o resoluciones a través de él. </a:t>
            </a:r>
            <a:r>
              <a:rPr lang="es-CO" dirty="0" smtClean="0"/>
              <a:t>No es </a:t>
            </a:r>
            <a:r>
              <a:rPr lang="es-CO" dirty="0"/>
              <a:t>un espacio decisorio y no se pueden debatir iniciativas normativas.</a:t>
            </a:r>
          </a:p>
        </p:txBody>
      </p:sp>
    </p:spTree>
    <p:extLst>
      <p:ext uri="{BB962C8B-B14F-4D97-AF65-F5344CB8AC3E}">
        <p14:creationId xmlns:p14="http://schemas.microsoft.com/office/powerpoint/2010/main" val="19565776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14446" y="421637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¿Quién lo puede solicitar?</a:t>
            </a:r>
            <a:br>
              <a:rPr lang="es-CO" dirty="0" smtClean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14446" y="1702527"/>
            <a:ext cx="8915400" cy="2412274"/>
          </a:xfrm>
        </p:spPr>
        <p:txBody>
          <a:bodyPr/>
          <a:lstStyle/>
          <a:p>
            <a:r>
              <a:rPr lang="es-CO" dirty="0"/>
              <a:t>Un grupo de ciudadanos liderados por un Comité de Voceros o Promotores quienes </a:t>
            </a:r>
            <a:r>
              <a:rPr lang="es-CO" dirty="0" smtClean="0"/>
              <a:t>se encargarán </a:t>
            </a:r>
            <a:r>
              <a:rPr lang="es-CO" dirty="0"/>
              <a:t>de impulsar la iniciativa, recoger los apoyos o firmas y representar la </a:t>
            </a:r>
            <a:r>
              <a:rPr lang="es-CO" dirty="0" smtClean="0"/>
              <a:t>propuesta ante </a:t>
            </a:r>
            <a:r>
              <a:rPr lang="es-CO" dirty="0"/>
              <a:t>la Registraduría delegada y la corporación pública respectiva.</a:t>
            </a:r>
          </a:p>
          <a:p>
            <a:r>
              <a:rPr lang="es-CO" dirty="0"/>
              <a:t>El Comité Promotor deberá recolectar el apoyo, a través de firmas, de por lo menos el </a:t>
            </a:r>
            <a:r>
              <a:rPr lang="es-CO" u="sng" dirty="0"/>
              <a:t>5 </a:t>
            </a:r>
            <a:r>
              <a:rPr lang="es-CO" u="sng" dirty="0" smtClean="0"/>
              <a:t>por mil </a:t>
            </a:r>
            <a:r>
              <a:rPr lang="es-CO" u="sng" dirty="0"/>
              <a:t>del censo electoral</a:t>
            </a:r>
            <a:r>
              <a:rPr lang="es-CO" dirty="0"/>
              <a:t> para poder convocar al Cabildo Abierto.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439680" y="4114801"/>
            <a:ext cx="4519747" cy="2221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s-CO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Censo electoral:</a:t>
            </a:r>
            <a:r>
              <a:rPr lang="es-CO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Es la cantidad de ciudadanos habilitados para votar dentro de una circunscripción electoral, lo que corresponde, por regla general, a las personas mayores </a:t>
            </a:r>
            <a:r>
              <a:rPr lang="es-CO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 edad</a:t>
            </a:r>
            <a:r>
              <a:rPr lang="es-CO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es-CO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457200">
              <a:spcBef>
                <a:spcPts val="1000"/>
              </a:spcBef>
              <a:buClr>
                <a:schemeClr val="accent1"/>
              </a:buClr>
            </a:pPr>
            <a:r>
              <a:rPr lang="es-CO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 </a:t>
            </a:r>
            <a:r>
              <a:rPr lang="es-CO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circunscripción electoral </a:t>
            </a:r>
            <a:r>
              <a:rPr lang="es-CO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puede corresponder </a:t>
            </a:r>
            <a:r>
              <a:rPr lang="es-CO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un departamento, un </a:t>
            </a:r>
            <a:r>
              <a:rPr lang="es-CO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municipio, una </a:t>
            </a:r>
            <a:r>
              <a:rPr lang="es-CO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localidad o un corregimiento.</a:t>
            </a:r>
          </a:p>
          <a:p>
            <a:endParaRPr lang="es-CO" dirty="0"/>
          </a:p>
        </p:txBody>
      </p:sp>
      <p:sp>
        <p:nvSpPr>
          <p:cNvPr id="5" name="CuadroTexto 4"/>
          <p:cNvSpPr txBox="1"/>
          <p:nvPr/>
        </p:nvSpPr>
        <p:spPr>
          <a:xfrm>
            <a:off x="6315392" y="4114801"/>
            <a:ext cx="4461465" cy="1728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s-CO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Cinco por mil: </a:t>
            </a:r>
            <a:r>
              <a:rPr lang="es-CO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 la cantidad de ciudadanos que se necesitan para apoyar una </a:t>
            </a:r>
            <a:r>
              <a:rPr lang="es-CO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iniciativa de </a:t>
            </a:r>
            <a:r>
              <a:rPr lang="es-CO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cabildo abierto, lo que significa que cinco de cada mil ciudadanos del censo </a:t>
            </a:r>
            <a:r>
              <a:rPr lang="es-CO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electoral deben </a:t>
            </a:r>
            <a:r>
              <a:rPr lang="es-CO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apoyarla. La fórmula es la siguiente:</a:t>
            </a:r>
          </a:p>
          <a:p>
            <a:pPr defTabSz="457200">
              <a:spcBef>
                <a:spcPts val="1000"/>
              </a:spcBef>
              <a:buClr>
                <a:schemeClr val="accent1"/>
              </a:buClr>
            </a:pPr>
            <a:r>
              <a:rPr lang="es-CO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Censo </a:t>
            </a:r>
            <a:r>
              <a:rPr lang="es-CO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electoral / 1000 X 5 = Cinco por mil</a:t>
            </a:r>
          </a:p>
        </p:txBody>
      </p:sp>
    </p:spTree>
    <p:extLst>
      <p:ext uri="{BB962C8B-B14F-4D97-AF65-F5344CB8AC3E}">
        <p14:creationId xmlns:p14="http://schemas.microsoft.com/office/powerpoint/2010/main" val="5381505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91181"/>
          </a:xfrm>
        </p:spPr>
        <p:txBody>
          <a:bodyPr/>
          <a:lstStyle/>
          <a:p>
            <a:r>
              <a:rPr lang="es-CO" dirty="0"/>
              <a:t>¿Cómo y ante quién se solicita?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98172" y="1776549"/>
            <a:ext cx="10028509" cy="4572000"/>
          </a:xfrm>
        </p:spPr>
        <p:txBody>
          <a:bodyPr>
            <a:noAutofit/>
          </a:bodyPr>
          <a:lstStyle/>
          <a:p>
            <a:r>
              <a:rPr lang="es-CO" sz="1600" dirty="0"/>
              <a:t>1. Se conforma el Comité de Voceros que se encargará de promover la </a:t>
            </a:r>
            <a:r>
              <a:rPr lang="es-CO" sz="1600" dirty="0" smtClean="0"/>
              <a:t>iniciativa, recolectar </a:t>
            </a:r>
            <a:r>
              <a:rPr lang="es-CO" sz="1600" dirty="0"/>
              <a:t>las firmas, representar la iniciativa ante las autoridades, etc.</a:t>
            </a:r>
          </a:p>
          <a:p>
            <a:r>
              <a:rPr lang="es-CO" sz="1600" dirty="0"/>
              <a:t>2. Solicitar a la Registraduría delegada del ente territorial respectivo el formulario </a:t>
            </a:r>
            <a:r>
              <a:rPr lang="es-CO" sz="1600" dirty="0" smtClean="0"/>
              <a:t>para la </a:t>
            </a:r>
            <a:r>
              <a:rPr lang="es-CO" sz="1600" dirty="0"/>
              <a:t>recolección de las firmas o descargarlo de la página web de la entidad</a:t>
            </a:r>
            <a:r>
              <a:rPr lang="es-CO" sz="1600" dirty="0" smtClean="0"/>
              <a:t>.</a:t>
            </a:r>
          </a:p>
          <a:p>
            <a:r>
              <a:rPr lang="es-ES" sz="1600" dirty="0"/>
              <a:t>3. Presentar una </a:t>
            </a:r>
            <a:r>
              <a:rPr lang="es-ES" sz="1600" dirty="0"/>
              <a:t>propuesta en donde se especifique el tema a tratar ante la entidad respectiva.</a:t>
            </a:r>
            <a:endParaRPr lang="es-CO" sz="1600" dirty="0"/>
          </a:p>
          <a:p>
            <a:r>
              <a:rPr lang="es-CO" sz="1600" dirty="0"/>
              <a:t>4</a:t>
            </a:r>
            <a:r>
              <a:rPr lang="es-CO" sz="1600" dirty="0" smtClean="0"/>
              <a:t>. Después de recaudar </a:t>
            </a:r>
            <a:r>
              <a:rPr lang="es-CO" sz="1600" dirty="0"/>
              <a:t>las firmas necesarias, esto es, el cinco por mil del </a:t>
            </a:r>
            <a:r>
              <a:rPr lang="es-CO" sz="1600" dirty="0" smtClean="0"/>
              <a:t>censo electoral</a:t>
            </a:r>
            <a:r>
              <a:rPr lang="es-CO" sz="1600" dirty="0"/>
              <a:t>, éstas deben ser llevadas a la Registraduría para su verificación </a:t>
            </a:r>
            <a:r>
              <a:rPr lang="es-CO" sz="1600" dirty="0" smtClean="0"/>
              <a:t>y certificación</a:t>
            </a:r>
            <a:r>
              <a:rPr lang="es-CO" sz="1600" dirty="0"/>
              <a:t>.</a:t>
            </a:r>
          </a:p>
          <a:p>
            <a:r>
              <a:rPr lang="es-CO" sz="1600" dirty="0"/>
              <a:t>5</a:t>
            </a:r>
            <a:r>
              <a:rPr lang="es-CO" sz="1600" dirty="0" smtClean="0"/>
              <a:t>. </a:t>
            </a:r>
            <a:r>
              <a:rPr lang="es-CO" sz="1600" dirty="0"/>
              <a:t>Certificadas las firmas necesarias, se presenta la solicitud de convocatoria a </a:t>
            </a:r>
            <a:r>
              <a:rPr lang="es-CO" sz="1600" dirty="0" smtClean="0"/>
              <a:t>un cabildo </a:t>
            </a:r>
            <a:r>
              <a:rPr lang="es-CO" sz="1600" dirty="0"/>
              <a:t>abierto ante la corporación pública respectiva: Concejo Municipal, </a:t>
            </a:r>
            <a:r>
              <a:rPr lang="es-CO" sz="1600" dirty="0" smtClean="0"/>
              <a:t>Concejo Distrital </a:t>
            </a:r>
            <a:r>
              <a:rPr lang="es-CO" sz="1600" dirty="0"/>
              <a:t>(cuando es un Distrito) o Junta Administradora Local, según el caso.</a:t>
            </a:r>
          </a:p>
          <a:p>
            <a:r>
              <a:rPr lang="es-CO" sz="1600" dirty="0"/>
              <a:t>6</a:t>
            </a:r>
            <a:r>
              <a:rPr lang="es-CO" sz="1600" dirty="0" smtClean="0"/>
              <a:t>. </a:t>
            </a:r>
            <a:r>
              <a:rPr lang="es-CO" sz="1600" dirty="0"/>
              <a:t>El Cabildo Abierto deberá celebrarse a más tardar un mes después de la </a:t>
            </a:r>
            <a:r>
              <a:rPr lang="es-CO" sz="1600" dirty="0" smtClean="0"/>
              <a:t>radicación de </a:t>
            </a:r>
            <a:r>
              <a:rPr lang="es-CO" sz="1600" dirty="0"/>
              <a:t>la petición</a:t>
            </a:r>
            <a:r>
              <a:rPr lang="es-CO" sz="1600" dirty="0" smtClean="0"/>
              <a:t>.</a:t>
            </a:r>
            <a:endParaRPr lang="es-CO" sz="1600" dirty="0"/>
          </a:p>
        </p:txBody>
      </p:sp>
    </p:spTree>
    <p:extLst>
      <p:ext uri="{BB962C8B-B14F-4D97-AF65-F5344CB8AC3E}">
        <p14:creationId xmlns:p14="http://schemas.microsoft.com/office/powerpoint/2010/main" val="36458056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619794"/>
            <a:ext cx="8915400" cy="4291428"/>
          </a:xfrm>
        </p:spPr>
        <p:txBody>
          <a:bodyPr>
            <a:normAutofit/>
          </a:bodyPr>
          <a:lstStyle/>
          <a:p>
            <a:r>
              <a:rPr lang="es-CO" dirty="0"/>
              <a:t>7</a:t>
            </a:r>
            <a:r>
              <a:rPr lang="es-CO" dirty="0" smtClean="0"/>
              <a:t>. </a:t>
            </a:r>
            <a:r>
              <a:rPr lang="es-CO" dirty="0"/>
              <a:t>Quienes quieran intervenir como ponentes en el Cabildo Abierto, deberán registrar su intervención en la Corporación Pública con, mínimo, tres días de anticipación a la celebración del mismo.</a:t>
            </a:r>
          </a:p>
          <a:p>
            <a:r>
              <a:rPr lang="es-CO" dirty="0"/>
              <a:t>8</a:t>
            </a:r>
            <a:r>
              <a:rPr lang="es-CO" dirty="0" smtClean="0"/>
              <a:t>. </a:t>
            </a:r>
            <a:r>
              <a:rPr lang="es-CO" dirty="0" smtClean="0"/>
              <a:t>Podrá </a:t>
            </a:r>
            <a:r>
              <a:rPr lang="es-CO" dirty="0"/>
              <a:t>citarse a funcionarios municipales, con cinco (5) días de anticipación, para que concurran al Cabildo y para que respondan, oralmente o por escrito, sobre hechos relacionados con el tema del Cabildo. </a:t>
            </a:r>
            <a:endParaRPr lang="es-CO" dirty="0" smtClean="0"/>
          </a:p>
          <a:p>
            <a:r>
              <a:rPr lang="es-CO" dirty="0"/>
              <a:t>9</a:t>
            </a:r>
            <a:r>
              <a:rPr lang="es-CO" dirty="0" smtClean="0"/>
              <a:t>. </a:t>
            </a:r>
            <a:r>
              <a:rPr lang="es-CO" dirty="0" smtClean="0"/>
              <a:t>La </a:t>
            </a:r>
            <a:r>
              <a:rPr lang="es-CO" dirty="0"/>
              <a:t>desatención a la citación sin justa causa, será causal de mala conducta</a:t>
            </a:r>
            <a:r>
              <a:rPr lang="es-CO" dirty="0" smtClean="0"/>
              <a:t>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599379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¿Cuál </a:t>
            </a:r>
            <a:r>
              <a:rPr lang="es-CO" dirty="0"/>
              <a:t>es el tiempo de respuesta para los temas tratados en el cabildo abierto?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79315" y="2133600"/>
            <a:ext cx="4961119" cy="3777622"/>
          </a:xfrm>
        </p:spPr>
        <p:txBody>
          <a:bodyPr>
            <a:normAutofit lnSpcReduction="10000"/>
          </a:bodyPr>
          <a:lstStyle/>
          <a:p>
            <a:r>
              <a:rPr lang="es-CO" dirty="0">
                <a:latin typeface="HelvLight" pitchFamily="2" charset="0"/>
              </a:rPr>
              <a:t>Terminado el </a:t>
            </a:r>
            <a:r>
              <a:rPr lang="es-CO" dirty="0" smtClean="0">
                <a:latin typeface="HelvLight" pitchFamily="2" charset="0"/>
              </a:rPr>
              <a:t>cabildo </a:t>
            </a:r>
            <a:r>
              <a:rPr lang="es-CO" dirty="0">
                <a:latin typeface="HelvLight" pitchFamily="2" charset="0"/>
              </a:rPr>
              <a:t>dentro de la semana siguiente, en audiencia publica a la cual serán invitados los voceros, el presidente de la respectiva corporación dará respuesta escrita y razonada a los planteamientos y solicitudes ciudadanas. </a:t>
            </a:r>
            <a:endParaRPr lang="es-CO" dirty="0" smtClean="0">
              <a:latin typeface="HelvLight" pitchFamily="2" charset="0"/>
            </a:endParaRPr>
          </a:p>
          <a:p>
            <a:endParaRPr lang="es-CO" dirty="0">
              <a:latin typeface="HelvLight" pitchFamily="2" charset="0"/>
            </a:endParaRPr>
          </a:p>
          <a:p>
            <a:r>
              <a:rPr lang="es-CO" dirty="0" smtClean="0">
                <a:latin typeface="HelvLight" pitchFamily="2" charset="0"/>
              </a:rPr>
              <a:t>Cuando </a:t>
            </a:r>
            <a:r>
              <a:rPr lang="es-CO" dirty="0">
                <a:latin typeface="HelvLight" pitchFamily="2" charset="0"/>
              </a:rPr>
              <a:t>se trate de un asunto relacionado con inversiones publicas, municipales, distritales o locales, la respuesta deberá señalar el orden de prioridad de las mismas dentro del presupuesto y los planes correspondientes.</a:t>
            </a:r>
          </a:p>
          <a:p>
            <a:endParaRPr lang="es-CO" dirty="0"/>
          </a:p>
          <a:p>
            <a:endParaRPr lang="es-CO" dirty="0"/>
          </a:p>
        </p:txBody>
      </p:sp>
      <p:sp>
        <p:nvSpPr>
          <p:cNvPr id="4" name="CuadroTexto 3"/>
          <p:cNvSpPr txBox="1"/>
          <p:nvPr/>
        </p:nvSpPr>
        <p:spPr>
          <a:xfrm>
            <a:off x="7184572" y="2133600"/>
            <a:ext cx="37322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s-CO" dirty="0">
                <a:solidFill>
                  <a:schemeClr val="tx1">
                    <a:lumMod val="75000"/>
                    <a:lumOff val="25000"/>
                  </a:schemeClr>
                </a:solidFill>
                <a:latin typeface="HelvLight" pitchFamily="2" charset="0"/>
              </a:rPr>
              <a:t>Los funcionarios que hayan presentado su respuesta oral o escrita durante el cabildo abierto o en los ocho días siguientes al mismo, podrán o no asistir a la audiencia publica, siempre y cuando  haya constancia de su respuesta.</a:t>
            </a:r>
          </a:p>
          <a:p>
            <a:endParaRPr lang="es-CO" dirty="0">
              <a:latin typeface="HelvLight" pitchFamily="2" charset="0"/>
            </a:endParaRPr>
          </a:p>
          <a:p>
            <a:endParaRPr lang="es-CO" dirty="0" smtClean="0">
              <a:latin typeface="HelvLight" pitchFamily="2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286749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1198876"/>
            <a:ext cx="8911687" cy="682176"/>
          </a:xfrm>
        </p:spPr>
        <p:txBody>
          <a:bodyPr>
            <a:normAutofit fontScale="90000"/>
          </a:bodyPr>
          <a:lstStyle/>
          <a:p>
            <a:r>
              <a:rPr lang="es-CO" dirty="0"/>
              <a:t>Materias de Objeto:</a:t>
            </a:r>
            <a:br>
              <a:rPr lang="es-CO" dirty="0"/>
            </a:b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dirty="0"/>
              <a:t>La materia del Cabildo Abierto puede ser de cualquier naturaleza que sea asunto de interés </a:t>
            </a:r>
            <a:r>
              <a:rPr lang="es-CO" dirty="0" smtClean="0"/>
              <a:t>para toda </a:t>
            </a:r>
            <a:r>
              <a:rPr lang="es-CO" dirty="0"/>
              <a:t>la comunidad</a:t>
            </a:r>
            <a:r>
              <a:rPr lang="es-CO" dirty="0" smtClean="0"/>
              <a:t>.</a:t>
            </a:r>
          </a:p>
          <a:p>
            <a:r>
              <a:rPr lang="es-CO" dirty="0" smtClean="0"/>
              <a:t>Se podrán presentar </a:t>
            </a:r>
            <a:r>
              <a:rPr lang="es-CO" dirty="0"/>
              <a:t>propuestas, iniciativas, peticiones, opiniones o proyectos, respecto a temas y materias de interés </a:t>
            </a:r>
            <a:r>
              <a:rPr lang="es-CO" dirty="0" smtClean="0"/>
              <a:t>general y </a:t>
            </a:r>
            <a:r>
              <a:rPr lang="es-CO" dirty="0"/>
              <a:t>no personal, como los siguientes: </a:t>
            </a:r>
            <a:endParaRPr lang="es-CO" dirty="0" smtClean="0"/>
          </a:p>
          <a:p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1</a:t>
            </a:r>
            <a:r>
              <a:rPr lang="es-CO" dirty="0"/>
              <a:t>. Obras y servicios </a:t>
            </a:r>
            <a:r>
              <a:rPr lang="es-CO" dirty="0" smtClean="0"/>
              <a:t>públicos. </a:t>
            </a:r>
            <a:br>
              <a:rPr lang="es-CO" dirty="0" smtClean="0"/>
            </a:br>
            <a:r>
              <a:rPr lang="es-CO" dirty="0" smtClean="0"/>
              <a:t>2</a:t>
            </a:r>
            <a:r>
              <a:rPr lang="es-CO" dirty="0"/>
              <a:t>. Cultura cívica y seguridad </a:t>
            </a:r>
            <a:r>
              <a:rPr lang="es-CO" dirty="0" smtClean="0"/>
              <a:t>pública. </a:t>
            </a:r>
            <a:br>
              <a:rPr lang="es-CO" dirty="0" smtClean="0"/>
            </a:br>
            <a:r>
              <a:rPr lang="es-CO" dirty="0" smtClean="0"/>
              <a:t>3</a:t>
            </a:r>
            <a:r>
              <a:rPr lang="es-CO" dirty="0"/>
              <a:t>. Desarrollo económico y </a:t>
            </a:r>
            <a:r>
              <a:rPr lang="es-CO" dirty="0" smtClean="0"/>
              <a:t>competitividad.</a:t>
            </a:r>
            <a:br>
              <a:rPr lang="es-CO" dirty="0" smtClean="0"/>
            </a:br>
            <a:r>
              <a:rPr lang="es-CO" dirty="0" smtClean="0"/>
              <a:t>4</a:t>
            </a:r>
            <a:r>
              <a:rPr lang="es-CO" dirty="0"/>
              <a:t>. Desarrollo social y políticas de </a:t>
            </a:r>
            <a:r>
              <a:rPr lang="es-CO" dirty="0" smtClean="0"/>
              <a:t>igualdad.</a:t>
            </a:r>
            <a:br>
              <a:rPr lang="es-CO" dirty="0" smtClean="0"/>
            </a:br>
            <a:r>
              <a:rPr lang="es-CO" dirty="0" smtClean="0"/>
              <a:t>5. Salud, educación, movilidad, bienestar, hábitat. </a:t>
            </a:r>
          </a:p>
        </p:txBody>
      </p:sp>
    </p:spTree>
    <p:extLst>
      <p:ext uri="{BB962C8B-B14F-4D97-AF65-F5344CB8AC3E}">
        <p14:creationId xmlns:p14="http://schemas.microsoft.com/office/powerpoint/2010/main" val="37494975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2926" y="1281608"/>
            <a:ext cx="8911687" cy="878118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/>
              <a:t>Marco normativo</a:t>
            </a:r>
            <a:br>
              <a:rPr lang="es-CO" dirty="0"/>
            </a:b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14000" y="2159726"/>
            <a:ext cx="8915400" cy="3777622"/>
          </a:xfrm>
        </p:spPr>
        <p:txBody>
          <a:bodyPr>
            <a:normAutofit/>
          </a:bodyPr>
          <a:lstStyle/>
          <a:p>
            <a:endParaRPr lang="es-CO" dirty="0"/>
          </a:p>
          <a:p>
            <a:pPr marL="0" indent="0" algn="ctr">
              <a:buNone/>
            </a:pPr>
            <a:r>
              <a:rPr lang="es-CO" dirty="0"/>
              <a:t>Constitución Política: art. 40, numeral 2, y art. 103.</a:t>
            </a:r>
          </a:p>
          <a:p>
            <a:pPr marL="0" indent="0" algn="ctr">
              <a:buNone/>
            </a:pPr>
            <a:endParaRPr lang="es-CO" dirty="0" smtClean="0"/>
          </a:p>
          <a:p>
            <a:pPr marL="0" indent="0" algn="ctr">
              <a:buNone/>
            </a:pPr>
            <a:r>
              <a:rPr lang="es-CO" dirty="0" smtClean="0"/>
              <a:t>Ley </a:t>
            </a:r>
            <a:r>
              <a:rPr lang="es-CO" dirty="0"/>
              <a:t>134 de 1994. Por la cual se regulan los mecanismos de participación </a:t>
            </a:r>
            <a:r>
              <a:rPr lang="es-CO" dirty="0" smtClean="0"/>
              <a:t>ciudadana. Arts</a:t>
            </a:r>
            <a:r>
              <a:rPr lang="es-CO" dirty="0"/>
              <a:t>. 9 y 81 a 90.</a:t>
            </a:r>
          </a:p>
          <a:p>
            <a:pPr marL="0" indent="0" algn="ctr">
              <a:buNone/>
            </a:pPr>
            <a:endParaRPr lang="es-CO" dirty="0" smtClean="0"/>
          </a:p>
          <a:p>
            <a:pPr marL="0" indent="0" algn="ctr">
              <a:buNone/>
            </a:pPr>
            <a:r>
              <a:rPr lang="es-CO" dirty="0" smtClean="0"/>
              <a:t>Ley </a:t>
            </a:r>
            <a:r>
              <a:rPr lang="es-CO" dirty="0"/>
              <a:t>1757 de 2015. Por la cual se dictan disposiciones en materia de </a:t>
            </a:r>
            <a:r>
              <a:rPr lang="es-CO" dirty="0" smtClean="0"/>
              <a:t>promoción y protección </a:t>
            </a:r>
            <a:r>
              <a:rPr lang="es-CO" dirty="0"/>
              <a:t>del derecho a la participación democrática. Arts. 22 a 30.</a:t>
            </a:r>
          </a:p>
        </p:txBody>
      </p:sp>
    </p:spTree>
    <p:extLst>
      <p:ext uri="{BB962C8B-B14F-4D97-AF65-F5344CB8AC3E}">
        <p14:creationId xmlns:p14="http://schemas.microsoft.com/office/powerpoint/2010/main" val="42423861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300</TotalTime>
  <Words>870</Words>
  <Application>Microsoft Office PowerPoint</Application>
  <PresentationFormat>Panorámica</PresentationFormat>
  <Paragraphs>51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HelvLight</vt:lpstr>
      <vt:lpstr>Wingdings 3</vt:lpstr>
      <vt:lpstr>Espiral</vt:lpstr>
      <vt:lpstr>EL CABILDO ABIERTO </vt:lpstr>
      <vt:lpstr>¿Qué es el cabildo abierto?</vt:lpstr>
      <vt:lpstr>¿Para que sirve?</vt:lpstr>
      <vt:lpstr>¿Quién lo puede solicitar?                                     </vt:lpstr>
      <vt:lpstr>¿Cómo y ante quién se solicita?</vt:lpstr>
      <vt:lpstr>Presentación de PowerPoint</vt:lpstr>
      <vt:lpstr>¿Cuál es el tiempo de respuesta para los temas tratados en el cabildo abierto?</vt:lpstr>
      <vt:lpstr>Materias de Objeto: </vt:lpstr>
      <vt:lpstr>Marco normativo 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CABILDO ABIERTO</dc:title>
  <dc:creator>yuli paola escobar alvarez</dc:creator>
  <cp:lastModifiedBy>Luis Felipe Hoyos Taborda</cp:lastModifiedBy>
  <cp:revision>22</cp:revision>
  <dcterms:created xsi:type="dcterms:W3CDTF">2018-11-05T01:39:03Z</dcterms:created>
  <dcterms:modified xsi:type="dcterms:W3CDTF">2018-11-20T18:15:23Z</dcterms:modified>
</cp:coreProperties>
</file>