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7" r:id="rId2"/>
    <p:sldId id="258" r:id="rId3"/>
    <p:sldId id="259" r:id="rId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76" autoAdjust="0"/>
    <p:restoredTop sz="94717" autoAdjust="0"/>
  </p:normalViewPr>
  <p:slideViewPr>
    <p:cSldViewPr>
      <p:cViewPr>
        <p:scale>
          <a:sx n="107" d="100"/>
          <a:sy n="107" d="100"/>
        </p:scale>
        <p:origin x="-1350"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D7A0674-F4EB-4421-8C2F-A62D382382F2}" type="datetimeFigureOut">
              <a:rPr lang="es-ES" smtClean="0"/>
              <a:t>16/05/2015</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92F7FE-F746-4686-9CDD-24B3D478863E}" type="slidenum">
              <a:rPr lang="es-ES" smtClean="0"/>
              <a:t>‹Nº›</a:t>
            </a:fld>
            <a:endParaRPr lang="es-ES"/>
          </a:p>
        </p:txBody>
      </p:sp>
    </p:spTree>
    <p:extLst>
      <p:ext uri="{BB962C8B-B14F-4D97-AF65-F5344CB8AC3E}">
        <p14:creationId xmlns:p14="http://schemas.microsoft.com/office/powerpoint/2010/main" val="8774640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BA92F7FE-F746-4686-9CDD-24B3D478863E}" type="slidenum">
              <a:rPr lang="es-ES" smtClean="0"/>
              <a:t>1</a:t>
            </a:fld>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BA92F7FE-F746-4686-9CDD-24B3D478863E}" type="slidenum">
              <a:rPr lang="es-ES" smtClean="0"/>
              <a:t>2</a:t>
            </a:fld>
            <a:endParaRPr 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BA92F7FE-F746-4686-9CDD-24B3D478863E}" type="slidenum">
              <a:rPr lang="es-ES" smtClean="0"/>
              <a:t>3</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C5BA698C-13E6-4FED-8168-45679A925887}" type="datetimeFigureOut">
              <a:rPr lang="es-ES" smtClean="0"/>
              <a:t>16/05/2015</a:t>
            </a:fld>
            <a:endParaRPr lang="es-ES"/>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ES"/>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78A42EB6-4BDA-4E35-AE52-407C5E66CCBB}"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5BA698C-13E6-4FED-8168-45679A925887}" type="datetimeFigureOut">
              <a:rPr lang="es-ES" smtClean="0"/>
              <a:t>16/05/2015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8A42EB6-4BDA-4E35-AE52-407C5E66CCBB}"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5BA698C-13E6-4FED-8168-45679A925887}" type="datetimeFigureOut">
              <a:rPr lang="es-ES" smtClean="0"/>
              <a:t>16/05/2015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8A42EB6-4BDA-4E35-AE52-407C5E66CCBB}"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C5BA698C-13E6-4FED-8168-45679A925887}" type="datetimeFigureOut">
              <a:rPr lang="es-ES" smtClean="0"/>
              <a:t>16/05/2015</a:t>
            </a:fld>
            <a:endParaRPr lang="es-ES"/>
          </a:p>
        </p:txBody>
      </p:sp>
      <p:sp>
        <p:nvSpPr>
          <p:cNvPr id="5" name="4 Marcador de pie de página"/>
          <p:cNvSpPr>
            <a:spLocks noGrp="1"/>
          </p:cNvSpPr>
          <p:nvPr>
            <p:ph type="ftr" sz="quarter" idx="11"/>
          </p:nvPr>
        </p:nvSpPr>
        <p:spPr>
          <a:xfrm>
            <a:off x="457200" y="6480969"/>
            <a:ext cx="4260056" cy="300831"/>
          </a:xfrm>
        </p:spPr>
        <p:txBody>
          <a:bodyPr/>
          <a:lstStyle/>
          <a:p>
            <a:endParaRPr lang="es-ES"/>
          </a:p>
        </p:txBody>
      </p:sp>
      <p:sp>
        <p:nvSpPr>
          <p:cNvPr id="6" name="5 Marcador de número de diapositiva"/>
          <p:cNvSpPr>
            <a:spLocks noGrp="1"/>
          </p:cNvSpPr>
          <p:nvPr>
            <p:ph type="sldNum" sz="quarter" idx="12"/>
          </p:nvPr>
        </p:nvSpPr>
        <p:spPr/>
        <p:txBody>
          <a:bodyPr/>
          <a:lstStyle/>
          <a:p>
            <a:fld id="{78A42EB6-4BDA-4E35-AE52-407C5E66CCBB}"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C5BA698C-13E6-4FED-8168-45679A925887}" type="datetimeFigureOut">
              <a:rPr lang="es-ES" smtClean="0"/>
              <a:t>16/05/2015</a:t>
            </a:fld>
            <a:endParaRPr lang="es-ES"/>
          </a:p>
        </p:txBody>
      </p:sp>
      <p:sp>
        <p:nvSpPr>
          <p:cNvPr id="5" name="4 Marcador de pie de página"/>
          <p:cNvSpPr>
            <a:spLocks noGrp="1"/>
          </p:cNvSpPr>
          <p:nvPr>
            <p:ph type="ftr" sz="quarter" idx="11"/>
          </p:nvPr>
        </p:nvSpPr>
        <p:spPr>
          <a:xfrm>
            <a:off x="2619376" y="6480969"/>
            <a:ext cx="4260056" cy="300831"/>
          </a:xfrm>
        </p:spPr>
        <p:txBody>
          <a:bodyPr/>
          <a:lstStyle/>
          <a:p>
            <a:endParaRPr lang="es-ES"/>
          </a:p>
        </p:txBody>
      </p:sp>
      <p:sp>
        <p:nvSpPr>
          <p:cNvPr id="6" name="5 Marcador de número de diapositiva"/>
          <p:cNvSpPr>
            <a:spLocks noGrp="1"/>
          </p:cNvSpPr>
          <p:nvPr>
            <p:ph type="sldNum" sz="quarter" idx="12"/>
          </p:nvPr>
        </p:nvSpPr>
        <p:spPr>
          <a:xfrm>
            <a:off x="8451056" y="809624"/>
            <a:ext cx="502920" cy="300831"/>
          </a:xfrm>
        </p:spPr>
        <p:txBody>
          <a:bodyPr/>
          <a:lstStyle/>
          <a:p>
            <a:fld id="{78A42EB6-4BDA-4E35-AE52-407C5E66CCBB}" type="slidenum">
              <a:rPr lang="es-ES" smtClean="0"/>
              <a:t>‹Nº›</a:t>
            </a:fld>
            <a:endParaRPr lang="es-ES"/>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C5BA698C-13E6-4FED-8168-45679A925887}" type="datetimeFigureOut">
              <a:rPr lang="es-ES" smtClean="0"/>
              <a:t>16/05/2015</a:t>
            </a:fld>
            <a:endParaRPr lang="es-ES"/>
          </a:p>
        </p:txBody>
      </p:sp>
      <p:sp>
        <p:nvSpPr>
          <p:cNvPr id="6" name="5 Marcador de pie de página"/>
          <p:cNvSpPr>
            <a:spLocks noGrp="1"/>
          </p:cNvSpPr>
          <p:nvPr>
            <p:ph type="ftr" sz="quarter" idx="11"/>
          </p:nvPr>
        </p:nvSpPr>
        <p:spPr>
          <a:xfrm>
            <a:off x="457200" y="6480969"/>
            <a:ext cx="4260056" cy="301752"/>
          </a:xfrm>
        </p:spPr>
        <p:txBody>
          <a:bodyPr/>
          <a:lstStyle/>
          <a:p>
            <a:endParaRPr lang="es-ES"/>
          </a:p>
        </p:txBody>
      </p:sp>
      <p:sp>
        <p:nvSpPr>
          <p:cNvPr id="7" name="6 Marcador de número de diapositiva"/>
          <p:cNvSpPr>
            <a:spLocks noGrp="1"/>
          </p:cNvSpPr>
          <p:nvPr>
            <p:ph type="sldNum" sz="quarter" idx="12"/>
          </p:nvPr>
        </p:nvSpPr>
        <p:spPr>
          <a:xfrm>
            <a:off x="7589520" y="6480969"/>
            <a:ext cx="502920" cy="301752"/>
          </a:xfrm>
        </p:spPr>
        <p:txBody>
          <a:bodyPr/>
          <a:lstStyle/>
          <a:p>
            <a:fld id="{78A42EB6-4BDA-4E35-AE52-407C5E66CCBB}"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C5BA698C-13E6-4FED-8168-45679A925887}" type="datetimeFigureOut">
              <a:rPr lang="es-ES" smtClean="0"/>
              <a:t>16/05/2015</a:t>
            </a:fld>
            <a:endParaRPr lang="es-ES"/>
          </a:p>
        </p:txBody>
      </p:sp>
      <p:sp>
        <p:nvSpPr>
          <p:cNvPr id="8" name="7 Marcador de pie de página"/>
          <p:cNvSpPr>
            <a:spLocks noGrp="1"/>
          </p:cNvSpPr>
          <p:nvPr>
            <p:ph type="ftr" sz="quarter" idx="11"/>
          </p:nvPr>
        </p:nvSpPr>
        <p:spPr>
          <a:xfrm>
            <a:off x="457200" y="6480969"/>
            <a:ext cx="4261104" cy="301752"/>
          </a:xfrm>
        </p:spPr>
        <p:txBody>
          <a:bodyPr/>
          <a:lstStyle/>
          <a:p>
            <a:endParaRPr lang="es-ES"/>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78A42EB6-4BDA-4E35-AE52-407C5E66CCBB}"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C5BA698C-13E6-4FED-8168-45679A925887}" type="datetimeFigureOut">
              <a:rPr lang="es-ES" smtClean="0"/>
              <a:t>16/05/2015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78A42EB6-4BDA-4E35-AE52-407C5E66CCBB}"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C5BA698C-13E6-4FED-8168-45679A925887}" type="datetimeFigureOut">
              <a:rPr lang="es-ES" smtClean="0"/>
              <a:t>16/05/2015</a:t>
            </a:fld>
            <a:endParaRPr lang="es-ES"/>
          </a:p>
        </p:txBody>
      </p:sp>
      <p:sp>
        <p:nvSpPr>
          <p:cNvPr id="3" name="2 Marcador de pie de página"/>
          <p:cNvSpPr>
            <a:spLocks noGrp="1"/>
          </p:cNvSpPr>
          <p:nvPr>
            <p:ph type="ftr" sz="quarter" idx="11"/>
          </p:nvPr>
        </p:nvSpPr>
        <p:spPr>
          <a:xfrm>
            <a:off x="457200" y="6481890"/>
            <a:ext cx="4260056" cy="300831"/>
          </a:xfrm>
        </p:spPr>
        <p:txBody>
          <a:bodyPr/>
          <a:lstStyle/>
          <a:p>
            <a:endParaRPr lang="es-ES"/>
          </a:p>
        </p:txBody>
      </p:sp>
      <p:sp>
        <p:nvSpPr>
          <p:cNvPr id="4" name="3 Marcador de número de diapositiva"/>
          <p:cNvSpPr>
            <a:spLocks noGrp="1"/>
          </p:cNvSpPr>
          <p:nvPr>
            <p:ph type="sldNum" sz="quarter" idx="12"/>
          </p:nvPr>
        </p:nvSpPr>
        <p:spPr>
          <a:xfrm>
            <a:off x="7589520" y="6480969"/>
            <a:ext cx="502920" cy="301752"/>
          </a:xfrm>
        </p:spPr>
        <p:txBody>
          <a:bodyPr/>
          <a:lstStyle/>
          <a:p>
            <a:fld id="{78A42EB6-4BDA-4E35-AE52-407C5E66CCBB}"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C5BA698C-13E6-4FED-8168-45679A925887}" type="datetimeFigureOut">
              <a:rPr lang="es-ES" smtClean="0"/>
              <a:t>16/05/2015</a:t>
            </a:fld>
            <a:endParaRPr lang="es-ES"/>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ES"/>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78A42EB6-4BDA-4E35-AE52-407C5E66CCBB}"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C5BA698C-13E6-4FED-8168-45679A925887}" type="datetimeFigureOut">
              <a:rPr lang="es-ES" smtClean="0"/>
              <a:t>16/05/2015</a:t>
            </a:fld>
            <a:endParaRPr lang="es-ES"/>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ES"/>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78A42EB6-4BDA-4E35-AE52-407C5E66CCBB}"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C5BA698C-13E6-4FED-8168-45679A925887}" type="datetimeFigureOut">
              <a:rPr lang="es-ES" smtClean="0"/>
              <a:t>16/05/2015</a:t>
            </a:fld>
            <a:endParaRPr lang="es-ES"/>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ES"/>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78A42EB6-4BDA-4E35-AE52-407C5E66CCBB}" type="slidenum">
              <a:rPr lang="es-ES" smtClean="0"/>
              <a:t>‹Nº›</a:t>
            </a:fld>
            <a:endParaRPr lang="es-E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0951"/>
            <a:ext cx="8229600" cy="1399032"/>
          </a:xfrm>
        </p:spPr>
        <p:txBody>
          <a:bodyPr/>
          <a:lstStyle/>
          <a:p>
            <a:r>
              <a:rPr lang="es-CO" b="1" dirty="0" smtClean="0">
                <a:effectLst/>
              </a:rPr>
              <a:t>EL CABILDO ABIERTO</a:t>
            </a:r>
            <a:endParaRPr lang="es-CO" dirty="0">
              <a:effectLst/>
            </a:endParaRPr>
          </a:p>
        </p:txBody>
      </p:sp>
      <p:sp>
        <p:nvSpPr>
          <p:cNvPr id="3" name="2 Marcador de contenido"/>
          <p:cNvSpPr>
            <a:spLocks noGrp="1"/>
          </p:cNvSpPr>
          <p:nvPr>
            <p:ph idx="1"/>
          </p:nvPr>
        </p:nvSpPr>
        <p:spPr>
          <a:xfrm>
            <a:off x="395536" y="980728"/>
            <a:ext cx="8229600" cy="4572000"/>
          </a:xfrm>
        </p:spPr>
        <p:txBody>
          <a:bodyPr>
            <a:normAutofit fontScale="92500"/>
          </a:bodyPr>
          <a:lstStyle/>
          <a:p>
            <a:r>
              <a:rPr lang="es-CO" dirty="0"/>
              <a:t>Es la reunión pública de los concejos distritales, municipales o de las juntas administradoras locales, en la cual los habitantes pueden participar directamente con el fin de discutir asuntos de interés para la comunidad. Se encuentra reglamentado por el artículo 9 de la Ley 134 de 1994 (Por la cual se dictan normas sobre mecanismos de participación ciudadana).</a:t>
            </a:r>
          </a:p>
          <a:p>
            <a:pPr>
              <a:buNone/>
            </a:pPr>
            <a:endParaRPr lang="es-ES" dirty="0"/>
          </a:p>
        </p:txBody>
      </p:sp>
      <p:pic>
        <p:nvPicPr>
          <p:cNvPr id="2050" name="Picture 2" descr="https://sobrehistorieta.files.wordpress.com/2011/10/cabildo_abiert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80111" y="4835768"/>
            <a:ext cx="3592501" cy="202223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0"/>
            <a:ext cx="8229600" cy="4572000"/>
          </a:xfrm>
        </p:spPr>
        <p:txBody>
          <a:bodyPr>
            <a:normAutofit fontScale="92500" lnSpcReduction="10000"/>
          </a:bodyPr>
          <a:lstStyle/>
          <a:p>
            <a:r>
              <a:rPr lang="es-CO" dirty="0"/>
              <a:t>Para solicitar un cabildo abierto se requiere que el comité que impulsa la iniciativa recopile en los formularios entregados por la </a:t>
            </a:r>
            <a:r>
              <a:rPr lang="es-CO" dirty="0" err="1"/>
              <a:t>Registraduría</a:t>
            </a:r>
            <a:r>
              <a:rPr lang="es-CO" dirty="0"/>
              <a:t> un número de firmas no inferior al 5 por 1000 del censo electoral de la circunscripción correspondiente (localidad, municipio, distrito, departamento) Una vez recolectadas las firmas deben ser entregadas debidamente al Registrador correspondiente para que sean revisadas.</a:t>
            </a:r>
          </a:p>
        </p:txBody>
      </p:sp>
      <p:sp>
        <p:nvSpPr>
          <p:cNvPr id="5" name="AutoShape 2" descr="https://prensasurocc.files.wordpress.com/2010/06/31127_110888532291201_100001101631290_73279_151022_n1.jpg"/>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pic>
        <p:nvPicPr>
          <p:cNvPr id="1028" name="Picture 4" descr="https://fundesmu.files.wordpress.com/2014/07/mix-cabildo.png?w=24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0232" y="3861048"/>
            <a:ext cx="2314575" cy="284797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admin.banrepcultural.org/sites/default/files/diez.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0427" y="4298294"/>
            <a:ext cx="3467100" cy="2543175"/>
          </a:xfrm>
          <a:prstGeom prst="rect">
            <a:avLst/>
          </a:prstGeom>
          <a:noFill/>
          <a:extLst>
            <a:ext uri="{909E8E84-426E-40DD-AFC4-6F175D3DCCD1}">
              <a14:hiddenFill xmlns:a14="http://schemas.microsoft.com/office/drawing/2010/main">
                <a:solidFill>
                  <a:srgbClr val="FFFFFF"/>
                </a:solidFill>
              </a14:hiddenFill>
            </a:ext>
          </a:extLst>
        </p:spPr>
      </p:pic>
      <p:sp>
        <p:nvSpPr>
          <p:cNvPr id="3" name="2 Marcador de contenido"/>
          <p:cNvSpPr>
            <a:spLocks noGrp="1"/>
          </p:cNvSpPr>
          <p:nvPr>
            <p:ph idx="1"/>
          </p:nvPr>
        </p:nvSpPr>
        <p:spPr>
          <a:xfrm>
            <a:off x="251520" y="116632"/>
            <a:ext cx="8424936" cy="5112568"/>
          </a:xfrm>
        </p:spPr>
        <p:txBody>
          <a:bodyPr>
            <a:normAutofit fontScale="77500" lnSpcReduction="20000"/>
          </a:bodyPr>
          <a:lstStyle/>
          <a:p>
            <a:r>
              <a:rPr lang="es-CO" dirty="0"/>
              <a:t>Para hacer valer un cabildo se requiere que mediante oficio los voceros de la iniciativa de cabildo abierto soliciten ante la respectiva </a:t>
            </a:r>
            <a:r>
              <a:rPr lang="es-CO" dirty="0" err="1"/>
              <a:t>Registraduría</a:t>
            </a:r>
            <a:r>
              <a:rPr lang="es-CO" dirty="0"/>
              <a:t> (municipal, local o especial dependiendo del asunto y la corporación ante la cual se pretende realizar) el formulario para la recolección de apoyos y el dato necesario del número de firmas que se deben recolectar para darle curso al cabildo.</a:t>
            </a:r>
          </a:p>
          <a:p>
            <a:endParaRPr lang="es-CO" dirty="0"/>
          </a:p>
          <a:p>
            <a:r>
              <a:rPr lang="es-CO" dirty="0"/>
              <a:t>En la revisión de firmas se tarda un mes según la </a:t>
            </a:r>
            <a:r>
              <a:rPr lang="es-CO" dirty="0" err="1"/>
              <a:t>registraduría</a:t>
            </a:r>
            <a:r>
              <a:rPr lang="es-CO" dirty="0"/>
              <a:t> a partir de la fecha de la entrega. si las firmas son avaladas, el comité podrá presentar ante la secretaría de la respectiva corporación .la solicitud de cabildo abierto especificando los temas que se discutirán durante la sesión. Una vez hecha la solicitud formal la corporación o instancia debe divulgar con anticipación el lugar, la fecha y los temas a tratar.</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34</TotalTime>
  <Words>280</Words>
  <Application>Microsoft Office PowerPoint</Application>
  <PresentationFormat>Presentación en pantalla (4:3)</PresentationFormat>
  <Paragraphs>9</Paragraphs>
  <Slides>3</Slides>
  <Notes>3</Notes>
  <HiddenSlides>0</HiddenSlides>
  <MMClips>0</MMClips>
  <ScaleCrop>false</ScaleCrop>
  <HeadingPairs>
    <vt:vector size="4" baseType="variant">
      <vt:variant>
        <vt:lpstr>Tema</vt:lpstr>
      </vt:variant>
      <vt:variant>
        <vt:i4>1</vt:i4>
      </vt:variant>
      <vt:variant>
        <vt:lpstr>Títulos de diapositiva</vt:lpstr>
      </vt:variant>
      <vt:variant>
        <vt:i4>3</vt:i4>
      </vt:variant>
    </vt:vector>
  </HeadingPairs>
  <TitlesOfParts>
    <vt:vector size="4" baseType="lpstr">
      <vt:lpstr>Brío</vt:lpstr>
      <vt:lpstr>EL CABILDO ABIERTO</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REVOCATORIA DEL MANDATO</dc:title>
  <dc:creator>Valued Acer Customer</dc:creator>
  <cp:lastModifiedBy>YIYO</cp:lastModifiedBy>
  <cp:revision>5</cp:revision>
  <dcterms:created xsi:type="dcterms:W3CDTF">2015-05-16T04:20:08Z</dcterms:created>
  <dcterms:modified xsi:type="dcterms:W3CDTF">2015-05-16T05:19:52Z</dcterms:modified>
</cp:coreProperties>
</file>