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E1AA6E-3BEF-48B7-BE4E-62D0A130644A}" type="datetimeFigureOut">
              <a:rPr lang="es-CO" smtClean="0"/>
              <a:t>21/09/2015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D688AB-B480-419F-8227-2174B30C54B5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080119"/>
          </a:xfrm>
        </p:spPr>
        <p:txBody>
          <a:bodyPr/>
          <a:lstStyle/>
          <a:p>
            <a:r>
              <a:rPr lang="es-419" b="1" i="1" dirty="0" smtClean="0"/>
              <a:t>RAMA EJECUTIVA </a:t>
            </a:r>
            <a:endParaRPr lang="es-CO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848872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es-419" sz="3600" dirty="0" smtClean="0">
                <a:solidFill>
                  <a:schemeClr val="tx1"/>
                </a:solidFill>
              </a:rPr>
              <a:t>Es parte del público público del estado colombiano la cual encuentra su máxima representación en el gobierno nacional.</a:t>
            </a:r>
          </a:p>
          <a:p>
            <a:pPr algn="just"/>
            <a:endParaRPr lang="es-419" sz="3600" dirty="0">
              <a:solidFill>
                <a:schemeClr val="tx1"/>
              </a:solidFill>
            </a:endParaRPr>
          </a:p>
          <a:p>
            <a:pPr algn="just"/>
            <a:r>
              <a:rPr lang="es-CO" sz="3600" dirty="0" smtClean="0">
                <a:solidFill>
                  <a:schemeClr val="tx1"/>
                </a:solidFill>
              </a:rPr>
              <a:t>L</a:t>
            </a:r>
            <a:r>
              <a:rPr lang="es-419" sz="3600" dirty="0" smtClean="0">
                <a:solidFill>
                  <a:schemeClr val="tx1"/>
                </a:solidFill>
              </a:rPr>
              <a:t>a integran además del Gobierno Nacional las gobernaciones, alcaldías, superintendencias, establecimientos públicos y las empresas industriales y  comerciales del Estado.</a:t>
            </a:r>
          </a:p>
          <a:p>
            <a:pPr algn="just"/>
            <a:endParaRPr lang="es-419" sz="3600" dirty="0">
              <a:solidFill>
                <a:schemeClr val="tx1"/>
              </a:solidFill>
            </a:endParaRPr>
          </a:p>
          <a:p>
            <a:pPr algn="just"/>
            <a:endParaRPr lang="es-419" sz="3600" dirty="0" smtClean="0">
              <a:solidFill>
                <a:schemeClr val="tx1"/>
              </a:solidFill>
            </a:endParaRPr>
          </a:p>
          <a:p>
            <a:pPr algn="just"/>
            <a:endParaRPr lang="es-419" sz="3600" dirty="0" smtClean="0">
              <a:solidFill>
                <a:schemeClr val="tx1"/>
              </a:solidFill>
            </a:endParaRPr>
          </a:p>
          <a:p>
            <a:pPr algn="just"/>
            <a:endParaRPr lang="es-419" sz="3600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57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419" dirty="0" smtClean="0"/>
              <a:t>PRESIDENTE DE LA REPÚBLICA</a:t>
            </a:r>
          </a:p>
          <a:p>
            <a:pPr marL="0" indent="0" algn="just">
              <a:buNone/>
            </a:pPr>
            <a:endParaRPr lang="es-419" dirty="0"/>
          </a:p>
          <a:p>
            <a:pPr marL="0" indent="0" algn="just">
              <a:buNone/>
            </a:pPr>
            <a:r>
              <a:rPr lang="es-419" sz="3600" dirty="0" smtClean="0"/>
              <a:t>El Presidente de la República es el jefe de estado </a:t>
            </a:r>
            <a:r>
              <a:rPr lang="es-419" sz="3600" dirty="0" smtClean="0"/>
              <a:t>donde </a:t>
            </a:r>
            <a:r>
              <a:rPr lang="es-419" sz="3600" dirty="0" smtClean="0"/>
              <a:t>asume las funciones de representar al país </a:t>
            </a:r>
            <a:r>
              <a:rPr lang="es-419" sz="3600" dirty="0" smtClean="0"/>
              <a:t>a nivel internacionacional</a:t>
            </a:r>
            <a:r>
              <a:rPr lang="es-419" sz="3600" dirty="0" smtClean="0"/>
              <a:t>, suscribir tratados, nombrar embajadores y como jefe  de gobierno es el encargado de las funciones administrativas y máxima autoridad en este campo.</a:t>
            </a:r>
          </a:p>
          <a:p>
            <a:pPr marL="0" indent="0" algn="just">
              <a:buNone/>
            </a:pPr>
            <a:endParaRPr lang="es-419" sz="3600" dirty="0"/>
          </a:p>
          <a:p>
            <a:pPr marL="0" indent="0" algn="just">
              <a:buNone/>
            </a:pPr>
            <a:endParaRPr lang="es-419" sz="3600" dirty="0" smtClean="0"/>
          </a:p>
          <a:p>
            <a:pPr marL="0" indent="0" algn="just">
              <a:buNone/>
            </a:pPr>
            <a:endParaRPr lang="es-419" dirty="0" smtClean="0"/>
          </a:p>
          <a:p>
            <a:pPr marL="0" indent="0" algn="just">
              <a:buNone/>
            </a:pPr>
            <a:endParaRPr lang="es-419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86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dirty="0" smtClean="0"/>
              <a:t>VICEPRESIDENTE DE LA REPÚBLICA: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Figura política creada con la constitución de 1991.   Es elegido por voto popular por fórmula en las elecciones presidenciales.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CO" dirty="0" smtClean="0"/>
              <a:t>T</a:t>
            </a:r>
            <a:r>
              <a:rPr lang="es-419" dirty="0" smtClean="0"/>
              <a:t>iene como funciones principales: </a:t>
            </a:r>
          </a:p>
          <a:p>
            <a:pPr marL="0" indent="0">
              <a:buNone/>
            </a:pPr>
            <a:endParaRPr lang="es-419" dirty="0"/>
          </a:p>
          <a:p>
            <a:pPr marL="0" indent="0">
              <a:buNone/>
            </a:pPr>
            <a:r>
              <a:rPr lang="es-419" dirty="0" smtClean="0">
                <a:effectLst/>
              </a:rPr>
              <a:t>-</a:t>
            </a:r>
            <a:r>
              <a:rPr lang="es-CO" dirty="0" smtClean="0">
                <a:effectLst/>
              </a:rPr>
              <a:t>Reemplazar al Presidente durante ausencias temporales o definitivas</a:t>
            </a:r>
            <a:r>
              <a:rPr lang="es-419" dirty="0" smtClean="0">
                <a:effectLst/>
              </a:rPr>
              <a:t>.</a:t>
            </a:r>
            <a:endParaRPr lang="es-CO" dirty="0" smtClean="0">
              <a:effectLst/>
            </a:endParaRPr>
          </a:p>
          <a:p>
            <a:pPr marL="0" indent="0">
              <a:buNone/>
            </a:pPr>
            <a:endParaRPr lang="es-419" dirty="0" smtClean="0">
              <a:effectLst/>
            </a:endParaRPr>
          </a:p>
          <a:p>
            <a:pPr marL="0" indent="0">
              <a:buNone/>
            </a:pPr>
            <a:r>
              <a:rPr lang="es-419" dirty="0" smtClean="0">
                <a:effectLst/>
              </a:rPr>
              <a:t>-</a:t>
            </a:r>
            <a:r>
              <a:rPr lang="es-CO" dirty="0" smtClean="0">
                <a:effectLst/>
              </a:rPr>
              <a:t>Encargarse de tareas especiales que le han sido encomendadas por el Presidente (</a:t>
            </a:r>
            <a:r>
              <a:rPr lang="es-419" dirty="0" smtClean="0">
                <a:effectLst/>
              </a:rPr>
              <a:t>t</a:t>
            </a:r>
            <a:r>
              <a:rPr lang="es-CO" dirty="0" err="1" smtClean="0">
                <a:effectLst/>
              </a:rPr>
              <a:t>ema</a:t>
            </a:r>
            <a:r>
              <a:rPr lang="es-CO" dirty="0" smtClean="0">
                <a:effectLst/>
              </a:rPr>
              <a:t> de derechos humanos</a:t>
            </a:r>
            <a:r>
              <a:rPr lang="es-419" dirty="0" smtClean="0">
                <a:effectLst/>
              </a:rPr>
              <a:t> y otros</a:t>
            </a:r>
            <a:r>
              <a:rPr lang="es-CO" dirty="0" smtClean="0">
                <a:effectLst/>
              </a:rPr>
              <a:t>)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69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064896" cy="6048672"/>
          </a:xfrm>
        </p:spPr>
        <p:txBody>
          <a:bodyPr>
            <a:normAutofit fontScale="77500" lnSpcReduction="20000"/>
          </a:bodyPr>
          <a:lstStyle/>
          <a:p>
            <a:r>
              <a:rPr lang="es-419" sz="4600" i="1" dirty="0">
                <a:solidFill>
                  <a:schemeClr val="tx1"/>
                </a:solidFill>
              </a:rPr>
              <a:t>E</a:t>
            </a:r>
            <a:r>
              <a:rPr lang="es-419" sz="4600" i="1" dirty="0" smtClean="0">
                <a:solidFill>
                  <a:schemeClr val="tx1"/>
                </a:solidFill>
              </a:rPr>
              <a:t>structura de la Rama Ejecutiva</a:t>
            </a:r>
          </a:p>
          <a:p>
            <a:endParaRPr lang="es-419" sz="4200" dirty="0">
              <a:solidFill>
                <a:schemeClr val="tx1"/>
              </a:solidFill>
            </a:endParaRPr>
          </a:p>
          <a:p>
            <a:r>
              <a:rPr lang="es-CO" sz="3600" b="1" dirty="0" smtClean="0">
                <a:solidFill>
                  <a:schemeClr val="tx1"/>
                </a:solidFill>
              </a:rPr>
              <a:t>Orden Nacional</a:t>
            </a:r>
            <a:endParaRPr lang="es-CO" sz="3600" dirty="0" smtClean="0">
              <a:solidFill>
                <a:schemeClr val="tx1"/>
              </a:solidFill>
            </a:endParaRPr>
          </a:p>
          <a:p>
            <a:r>
              <a:rPr lang="es-CO" sz="3600" dirty="0" smtClean="0">
                <a:solidFill>
                  <a:schemeClr val="tx1"/>
                </a:solidFill>
              </a:rPr>
              <a:t>Presidencia de la República</a:t>
            </a:r>
          </a:p>
          <a:p>
            <a:r>
              <a:rPr lang="es-CO" sz="3600" dirty="0" smtClean="0">
                <a:solidFill>
                  <a:schemeClr val="tx1"/>
                </a:solidFill>
              </a:rPr>
              <a:t>Vicepresidencia de la República</a:t>
            </a:r>
          </a:p>
          <a:p>
            <a:endParaRPr lang="es-419" sz="3600" b="1" dirty="0" smtClean="0">
              <a:solidFill>
                <a:schemeClr val="tx1"/>
              </a:solidFill>
            </a:endParaRPr>
          </a:p>
          <a:p>
            <a:r>
              <a:rPr lang="es-CO" sz="3600" b="1" dirty="0" smtClean="0">
                <a:solidFill>
                  <a:schemeClr val="tx1"/>
                </a:solidFill>
              </a:rPr>
              <a:t>Ministerios</a:t>
            </a:r>
            <a:endParaRPr lang="es-CO" sz="3600" dirty="0" smtClean="0">
              <a:solidFill>
                <a:schemeClr val="tx1"/>
              </a:solidFill>
            </a:endParaRPr>
          </a:p>
          <a:p>
            <a:r>
              <a:rPr lang="es-419" sz="3600" dirty="0" smtClean="0">
                <a:solidFill>
                  <a:schemeClr val="tx1"/>
                </a:solidFill>
              </a:rPr>
              <a:t>Ministerio del Interior  </a:t>
            </a:r>
          </a:p>
          <a:p>
            <a:r>
              <a:rPr lang="es-CO" sz="3600" dirty="0" smtClean="0">
                <a:solidFill>
                  <a:schemeClr val="tx1"/>
                </a:solidFill>
              </a:rPr>
              <a:t>Ministerio de Justicia</a:t>
            </a:r>
            <a:r>
              <a:rPr lang="es-419" sz="3600" dirty="0" smtClean="0">
                <a:solidFill>
                  <a:schemeClr val="tx1"/>
                </a:solidFill>
              </a:rPr>
              <a:t> y del derecho</a:t>
            </a:r>
          </a:p>
          <a:p>
            <a:r>
              <a:rPr lang="es-419" sz="3600" dirty="0" smtClean="0">
                <a:solidFill>
                  <a:schemeClr val="tx1"/>
                </a:solidFill>
              </a:rPr>
              <a:t>Miniseterio de Defnsa Nacional</a:t>
            </a:r>
            <a:endParaRPr lang="es-CO" sz="3600" dirty="0" smtClean="0">
              <a:solidFill>
                <a:schemeClr val="tx1"/>
              </a:solidFill>
            </a:endParaRPr>
          </a:p>
          <a:p>
            <a:r>
              <a:rPr lang="es-CO" sz="3600" dirty="0" smtClean="0">
                <a:solidFill>
                  <a:schemeClr val="tx1"/>
                </a:solidFill>
              </a:rPr>
              <a:t>Ministerio de Relaciones </a:t>
            </a:r>
            <a:r>
              <a:rPr lang="es-419" sz="3600" dirty="0" smtClean="0">
                <a:solidFill>
                  <a:schemeClr val="tx1"/>
                </a:solidFill>
              </a:rPr>
              <a:t>Exteriores</a:t>
            </a:r>
            <a:endParaRPr lang="es-CO" sz="3600" dirty="0" smtClean="0">
              <a:solidFill>
                <a:schemeClr val="tx1"/>
              </a:solidFill>
            </a:endParaRPr>
          </a:p>
          <a:p>
            <a:r>
              <a:rPr lang="es-CO" sz="3600" dirty="0" smtClean="0">
                <a:solidFill>
                  <a:schemeClr val="tx1"/>
                </a:solidFill>
              </a:rPr>
              <a:t>Ministerio de Hacienda y Crédito Público</a:t>
            </a:r>
          </a:p>
          <a:p>
            <a:r>
              <a:rPr lang="es-CO" sz="3600" dirty="0" smtClean="0">
                <a:solidFill>
                  <a:schemeClr val="tx1"/>
                </a:solidFill>
              </a:rPr>
              <a:t>Ministerio de Agricultura y Desarrollo Rural</a:t>
            </a:r>
          </a:p>
          <a:p>
            <a:pPr algn="just"/>
            <a:endParaRPr lang="es-CO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7736904" cy="5688632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Ministerio de</a:t>
            </a:r>
            <a:r>
              <a:rPr lang="es-419" dirty="0" smtClean="0">
                <a:solidFill>
                  <a:schemeClr val="tx1"/>
                </a:solidFill>
              </a:rPr>
              <a:t> Salud y de la </a:t>
            </a:r>
            <a:r>
              <a:rPr lang="es-CO" dirty="0" smtClean="0">
                <a:solidFill>
                  <a:schemeClr val="tx1"/>
                </a:solidFill>
              </a:rPr>
              <a:t> Protección Social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Ministerio de Minas y Energía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Ministerio de Comercio, Industria y Turismo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Ministerio de Educación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Ministerio de Ambiente y Desarrollo</a:t>
            </a:r>
            <a:r>
              <a:rPr lang="es-419" dirty="0" smtClean="0">
                <a:solidFill>
                  <a:schemeClr val="tx1"/>
                </a:solidFill>
              </a:rPr>
              <a:t> Sostenible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Ministerio de </a:t>
            </a:r>
            <a:r>
              <a:rPr lang="es-419" dirty="0" smtClean="0">
                <a:solidFill>
                  <a:schemeClr val="tx1"/>
                </a:solidFill>
              </a:rPr>
              <a:t>Tecnologías, de la Información y las Telec</a:t>
            </a:r>
            <a:r>
              <a:rPr lang="es-CO" dirty="0" err="1" smtClean="0">
                <a:solidFill>
                  <a:schemeClr val="tx1"/>
                </a:solidFill>
              </a:rPr>
              <a:t>omunicaciones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Ministerio de Transporte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Ministerio de Cultura</a:t>
            </a:r>
            <a:endParaRPr lang="es-419" dirty="0" smtClean="0">
              <a:solidFill>
                <a:schemeClr val="tx1"/>
              </a:solidFill>
            </a:endParaRPr>
          </a:p>
          <a:p>
            <a:r>
              <a:rPr lang="es-419" dirty="0" smtClean="0">
                <a:solidFill>
                  <a:schemeClr val="tx1"/>
                </a:solidFill>
              </a:rPr>
              <a:t>Ministerio  de Trabajo </a:t>
            </a:r>
          </a:p>
          <a:p>
            <a:r>
              <a:rPr lang="es-419" dirty="0" smtClean="0">
                <a:solidFill>
                  <a:schemeClr val="tx1"/>
                </a:solidFill>
              </a:rPr>
              <a:t>Ministerio de Vivienda, Ciudad y Territorio</a:t>
            </a:r>
            <a:endParaRPr lang="es-CO" dirty="0" smtClean="0">
              <a:solidFill>
                <a:schemeClr val="tx1"/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445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776864" cy="5688632"/>
          </a:xfrm>
        </p:spPr>
        <p:txBody>
          <a:bodyPr>
            <a:normAutofit fontScale="92500"/>
          </a:bodyPr>
          <a:lstStyle/>
          <a:p>
            <a:r>
              <a:rPr lang="es-CO" b="1" dirty="0" smtClean="0">
                <a:solidFill>
                  <a:schemeClr val="tx1"/>
                </a:solidFill>
              </a:rPr>
              <a:t>Departamentos Administrativos</a:t>
            </a:r>
            <a:endParaRPr lang="es-CO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s-CO" sz="3000" dirty="0" smtClean="0">
                <a:solidFill>
                  <a:schemeClr val="tx1"/>
                </a:solidFill>
              </a:rPr>
              <a:t>Departamento Administrativo de la</a:t>
            </a:r>
            <a:endParaRPr lang="es-419" sz="3000" dirty="0" smtClean="0">
              <a:solidFill>
                <a:schemeClr val="tx1"/>
              </a:solidFill>
            </a:endParaRPr>
          </a:p>
          <a:p>
            <a:pPr algn="l"/>
            <a:r>
              <a:rPr lang="es-419" sz="3000" dirty="0">
                <a:solidFill>
                  <a:schemeClr val="tx1"/>
                </a:solidFill>
              </a:rPr>
              <a:t> </a:t>
            </a:r>
            <a:r>
              <a:rPr lang="es-419" sz="3000" dirty="0" smtClean="0">
                <a:solidFill>
                  <a:schemeClr val="tx1"/>
                </a:solidFill>
              </a:rPr>
              <a:t>   </a:t>
            </a:r>
            <a:r>
              <a:rPr lang="es-CO" sz="3000" dirty="0" smtClean="0">
                <a:solidFill>
                  <a:schemeClr val="tx1"/>
                </a:solidFill>
              </a:rPr>
              <a:t> </a:t>
            </a:r>
            <a:r>
              <a:rPr lang="es-419" sz="3000" dirty="0" smtClean="0">
                <a:solidFill>
                  <a:schemeClr val="tx1"/>
                </a:solidFill>
              </a:rPr>
              <a:t> </a:t>
            </a:r>
            <a:r>
              <a:rPr lang="es-CO" sz="3000" dirty="0" smtClean="0">
                <a:solidFill>
                  <a:schemeClr val="tx1"/>
                </a:solidFill>
              </a:rPr>
              <a:t>Presidencia de la República</a:t>
            </a:r>
          </a:p>
          <a:p>
            <a:pPr marL="514350" indent="-514350" algn="l">
              <a:buAutoNum type="arabicPeriod" startAt="2"/>
            </a:pPr>
            <a:r>
              <a:rPr lang="es-CO" sz="3000" dirty="0" smtClean="0">
                <a:solidFill>
                  <a:schemeClr val="tx1"/>
                </a:solidFill>
              </a:rPr>
              <a:t>Departamento de Planeación Nacional</a:t>
            </a:r>
            <a:endParaRPr lang="es-419" sz="3000" dirty="0" smtClean="0">
              <a:solidFill>
                <a:schemeClr val="tx1"/>
              </a:solidFill>
            </a:endParaRPr>
          </a:p>
          <a:p>
            <a:pPr algn="l"/>
            <a:r>
              <a:rPr lang="es-419" sz="3000" dirty="0" smtClean="0">
                <a:solidFill>
                  <a:schemeClr val="tx1"/>
                </a:solidFill>
              </a:rPr>
              <a:t>3.   </a:t>
            </a:r>
            <a:r>
              <a:rPr lang="es-CO" sz="3000" dirty="0" smtClean="0">
                <a:solidFill>
                  <a:schemeClr val="tx1"/>
                </a:solidFill>
              </a:rPr>
              <a:t>Departamento Administrativo de Seguridad </a:t>
            </a:r>
            <a:endParaRPr lang="es-419" sz="3000" dirty="0" smtClean="0">
              <a:solidFill>
                <a:schemeClr val="tx1"/>
              </a:solidFill>
            </a:endParaRPr>
          </a:p>
          <a:p>
            <a:pPr algn="l"/>
            <a:r>
              <a:rPr lang="es-419" sz="3000" dirty="0" smtClean="0">
                <a:solidFill>
                  <a:schemeClr val="tx1"/>
                </a:solidFill>
              </a:rPr>
              <a:t>4.   </a:t>
            </a:r>
            <a:r>
              <a:rPr lang="es-CO" sz="3000" dirty="0" smtClean="0">
                <a:solidFill>
                  <a:schemeClr val="tx1"/>
                </a:solidFill>
              </a:rPr>
              <a:t>Departamento de la Función Pública</a:t>
            </a:r>
          </a:p>
          <a:p>
            <a:pPr algn="l"/>
            <a:r>
              <a:rPr lang="es-419" sz="3000" dirty="0" smtClean="0">
                <a:solidFill>
                  <a:schemeClr val="tx1"/>
                </a:solidFill>
              </a:rPr>
              <a:t>5.   </a:t>
            </a:r>
            <a:r>
              <a:rPr lang="es-CO" sz="3000" dirty="0" smtClean="0">
                <a:solidFill>
                  <a:schemeClr val="tx1"/>
                </a:solidFill>
              </a:rPr>
              <a:t>Departamento Administrativo Nacional de </a:t>
            </a:r>
            <a:endParaRPr lang="es-419" sz="3000" dirty="0" smtClean="0">
              <a:solidFill>
                <a:schemeClr val="tx1"/>
              </a:solidFill>
            </a:endParaRPr>
          </a:p>
          <a:p>
            <a:pPr algn="l"/>
            <a:r>
              <a:rPr lang="es-419" sz="3000" dirty="0">
                <a:solidFill>
                  <a:schemeClr val="tx1"/>
                </a:solidFill>
              </a:rPr>
              <a:t> </a:t>
            </a:r>
            <a:r>
              <a:rPr lang="es-419" sz="3000" dirty="0" smtClean="0">
                <a:solidFill>
                  <a:schemeClr val="tx1"/>
                </a:solidFill>
              </a:rPr>
              <a:t>     </a:t>
            </a:r>
            <a:r>
              <a:rPr lang="es-CO" sz="3000" dirty="0" smtClean="0">
                <a:solidFill>
                  <a:schemeClr val="tx1"/>
                </a:solidFill>
              </a:rPr>
              <a:t>Estadística (DANE)</a:t>
            </a:r>
          </a:p>
          <a:p>
            <a:pPr marL="514350" indent="-514350" algn="l">
              <a:buAutoNum type="arabicPeriod" startAt="6"/>
            </a:pPr>
            <a:r>
              <a:rPr lang="es-CO" sz="3000" dirty="0" smtClean="0">
                <a:solidFill>
                  <a:schemeClr val="tx1"/>
                </a:solidFill>
              </a:rPr>
              <a:t>Departamento Administrativo Nacional de la </a:t>
            </a:r>
            <a:r>
              <a:rPr lang="es-419" sz="3000" dirty="0">
                <a:solidFill>
                  <a:schemeClr val="tx1"/>
                </a:solidFill>
              </a:rPr>
              <a:t> </a:t>
            </a:r>
            <a:r>
              <a:rPr lang="es-CO" sz="3000" dirty="0" smtClean="0">
                <a:solidFill>
                  <a:schemeClr val="tx1"/>
                </a:solidFill>
              </a:rPr>
              <a:t>Economía </a:t>
            </a:r>
            <a:r>
              <a:rPr lang="es-CO" sz="3000" dirty="0" smtClean="0">
                <a:solidFill>
                  <a:schemeClr val="tx1"/>
                </a:solidFill>
              </a:rPr>
              <a:t>Solidaria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069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848872" cy="5832648"/>
          </a:xfrm>
        </p:spPr>
        <p:txBody>
          <a:bodyPr>
            <a:normAutofit fontScale="85000" lnSpcReduction="10000"/>
          </a:bodyPr>
          <a:lstStyle/>
          <a:p>
            <a:r>
              <a:rPr lang="es-CO" b="1" i="1" dirty="0" smtClean="0">
                <a:solidFill>
                  <a:schemeClr val="tx1"/>
                </a:solidFill>
              </a:rPr>
              <a:t>Orden territorial</a:t>
            </a:r>
          </a:p>
          <a:p>
            <a:endParaRPr lang="es-419" dirty="0" smtClean="0"/>
          </a:p>
          <a:p>
            <a:r>
              <a:rPr lang="es-CO" dirty="0" smtClean="0">
                <a:solidFill>
                  <a:schemeClr val="tx1"/>
                </a:solidFill>
              </a:rPr>
              <a:t>Los Departamentos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Asambleas departamentales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Gobernadores</a:t>
            </a:r>
            <a:r>
              <a:rPr lang="es-419" dirty="0" smtClean="0">
                <a:solidFill>
                  <a:schemeClr val="tx1"/>
                </a:solidFill>
              </a:rPr>
              <a:t>, elegidos por voto popular x 4 años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Otras dependencias departamentales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Los municipios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Con</a:t>
            </a:r>
            <a:r>
              <a:rPr lang="es-419" dirty="0" smtClean="0">
                <a:solidFill>
                  <a:schemeClr val="tx1"/>
                </a:solidFill>
              </a:rPr>
              <a:t>c</a:t>
            </a:r>
            <a:r>
              <a:rPr lang="es-CO" dirty="0" err="1" smtClean="0">
                <a:solidFill>
                  <a:schemeClr val="tx1"/>
                </a:solidFill>
              </a:rPr>
              <a:t>ejo</a:t>
            </a:r>
            <a:r>
              <a:rPr lang="es-419" dirty="0" smtClean="0">
                <a:solidFill>
                  <a:schemeClr val="tx1"/>
                </a:solidFill>
              </a:rPr>
              <a:t> </a:t>
            </a:r>
            <a:r>
              <a:rPr lang="es-CO" dirty="0" smtClean="0">
                <a:solidFill>
                  <a:schemeClr val="tx1"/>
                </a:solidFill>
              </a:rPr>
              <a:t>Municipal</a:t>
            </a:r>
            <a:r>
              <a:rPr lang="es-419" dirty="0" smtClean="0">
                <a:solidFill>
                  <a:schemeClr val="tx1"/>
                </a:solidFill>
              </a:rPr>
              <a:t>-concejales elegidos por voto popular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Alcalde</a:t>
            </a:r>
            <a:r>
              <a:rPr lang="es-419" dirty="0" smtClean="0">
                <a:solidFill>
                  <a:schemeClr val="tx1"/>
                </a:solidFill>
              </a:rPr>
              <a:t>, elegidos por voto popular x 4 años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Personería municipal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Contraloría municipal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Los distritos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Distrito Capital de Bogotá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Concejo Distrital Alcalde Mayor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53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600" i="1" dirty="0" smtClean="0"/>
              <a:t>Otras dependencias distritales</a:t>
            </a:r>
            <a:endParaRPr lang="es-419" sz="2600" i="1" dirty="0" smtClean="0"/>
          </a:p>
          <a:p>
            <a:pPr marL="0" indent="0" algn="ctr">
              <a:buNone/>
            </a:pPr>
            <a:endParaRPr lang="es-CO" sz="2600" dirty="0" smtClean="0"/>
          </a:p>
          <a:p>
            <a:pPr marL="0" indent="0" algn="ctr">
              <a:buNone/>
            </a:pPr>
            <a:r>
              <a:rPr lang="es-CO" sz="2600" dirty="0" smtClean="0"/>
              <a:t>Distrito Turístico y Cultural de Cartagena de Indias, Distrito Cultural e Histórico de Santa Marta y Distrito Especial, Industrial y Portuario de Barranquilla</a:t>
            </a:r>
          </a:p>
          <a:p>
            <a:pPr marL="0" indent="0" algn="ctr">
              <a:buNone/>
            </a:pPr>
            <a:endParaRPr lang="es-419" sz="2600" b="1" dirty="0" smtClean="0"/>
          </a:p>
          <a:p>
            <a:pPr marL="0" indent="0" algn="ctr">
              <a:buNone/>
            </a:pPr>
            <a:r>
              <a:rPr lang="es-CO" sz="2600" b="1" dirty="0" smtClean="0"/>
              <a:t>Áreas metropolitanas</a:t>
            </a:r>
            <a:endParaRPr lang="es-CO" sz="2600" dirty="0" smtClean="0"/>
          </a:p>
          <a:p>
            <a:pPr marL="0" indent="0" algn="ctr">
              <a:buNone/>
            </a:pPr>
            <a:r>
              <a:rPr lang="es-CO" sz="2600" dirty="0" smtClean="0"/>
              <a:t>Junta Metropolitana</a:t>
            </a:r>
          </a:p>
          <a:p>
            <a:pPr marL="0" indent="0" algn="ctr">
              <a:buNone/>
            </a:pPr>
            <a:r>
              <a:rPr lang="es-CO" sz="2600" dirty="0" smtClean="0"/>
              <a:t>Alcalde metropolitano</a:t>
            </a:r>
          </a:p>
          <a:p>
            <a:pPr marL="0" indent="0" algn="ctr">
              <a:buNone/>
            </a:pPr>
            <a:endParaRPr lang="es-419" sz="2600" dirty="0" smtClean="0"/>
          </a:p>
          <a:p>
            <a:pPr marL="0" indent="0" algn="ctr">
              <a:buNone/>
            </a:pPr>
            <a:r>
              <a:rPr lang="es-CO" sz="2600" dirty="0" smtClean="0"/>
              <a:t>Gerente</a:t>
            </a:r>
          </a:p>
          <a:p>
            <a:pPr marL="0" indent="0" algn="ctr">
              <a:buNone/>
            </a:pPr>
            <a:r>
              <a:rPr lang="es-CO" sz="2600" dirty="0" smtClean="0"/>
              <a:t>Asociaciones de municipios</a:t>
            </a:r>
          </a:p>
          <a:p>
            <a:pPr marL="0" indent="0" algn="ctr">
              <a:buNone/>
            </a:pPr>
            <a:r>
              <a:rPr lang="es-CO" sz="2600" dirty="0" smtClean="0"/>
              <a:t>Territorios indígenas</a:t>
            </a:r>
          </a:p>
          <a:p>
            <a:pPr marL="0" indent="0" algn="ctr">
              <a:buNone/>
            </a:pPr>
            <a:r>
              <a:rPr lang="es-CO" sz="2600" dirty="0" smtClean="0"/>
              <a:t> </a:t>
            </a:r>
          </a:p>
          <a:p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9325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</TotalTime>
  <Words>399</Words>
  <Application>Microsoft Office PowerPoint</Application>
  <PresentationFormat>Presentación en pantalla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Vértice</vt:lpstr>
      <vt:lpstr>RAMA EJECUTIVA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RAMA EJECUTIVA</dc:title>
  <dc:creator>Gloria Patricia Agudelo Tabares</dc:creator>
  <cp:lastModifiedBy>Gloria Patricia Agudelo Tabares</cp:lastModifiedBy>
  <cp:revision>9</cp:revision>
  <dcterms:created xsi:type="dcterms:W3CDTF">2015-09-15T23:04:20Z</dcterms:created>
  <dcterms:modified xsi:type="dcterms:W3CDTF">2015-09-21T14:05:18Z</dcterms:modified>
</cp:coreProperties>
</file>