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3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1AA6E-3BEF-48B7-BE4E-62D0A130644A}" type="datetimeFigureOut">
              <a:rPr lang="es-CO" smtClean="0"/>
              <a:t>21/09/2015</a:t>
            </a:fld>
            <a:endParaRPr lang="es-CO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688AB-B480-419F-8227-2174B30C54B5}" type="slidenum">
              <a:rPr lang="es-CO" smtClean="0"/>
              <a:t>‹Nº›</a:t>
            </a:fld>
            <a:endParaRPr lang="es-CO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1AA6E-3BEF-48B7-BE4E-62D0A130644A}" type="datetimeFigureOut">
              <a:rPr lang="es-CO" smtClean="0"/>
              <a:t>21/09/2015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688AB-B480-419F-8227-2174B30C54B5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1AA6E-3BEF-48B7-BE4E-62D0A130644A}" type="datetimeFigureOut">
              <a:rPr lang="es-CO" smtClean="0"/>
              <a:t>21/09/2015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688AB-B480-419F-8227-2174B30C54B5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1AA6E-3BEF-48B7-BE4E-62D0A130644A}" type="datetimeFigureOut">
              <a:rPr lang="es-CO" smtClean="0"/>
              <a:t>21/09/2015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688AB-B480-419F-8227-2174B30C54B5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1AA6E-3BEF-48B7-BE4E-62D0A130644A}" type="datetimeFigureOut">
              <a:rPr lang="es-CO" smtClean="0"/>
              <a:t>21/09/2015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6FD688AB-B480-419F-8227-2174B30C54B5}" type="slidenum">
              <a:rPr lang="es-CO" smtClean="0"/>
              <a:t>‹Nº›</a:t>
            </a:fld>
            <a:endParaRPr lang="es-C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1AA6E-3BEF-48B7-BE4E-62D0A130644A}" type="datetimeFigureOut">
              <a:rPr lang="es-CO" smtClean="0"/>
              <a:t>21/09/2015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688AB-B480-419F-8227-2174B30C54B5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1AA6E-3BEF-48B7-BE4E-62D0A130644A}" type="datetimeFigureOut">
              <a:rPr lang="es-CO" smtClean="0"/>
              <a:t>21/09/2015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688AB-B480-419F-8227-2174B30C54B5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1AA6E-3BEF-48B7-BE4E-62D0A130644A}" type="datetimeFigureOut">
              <a:rPr lang="es-CO" smtClean="0"/>
              <a:t>21/09/2015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688AB-B480-419F-8227-2174B30C54B5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1AA6E-3BEF-48B7-BE4E-62D0A130644A}" type="datetimeFigureOut">
              <a:rPr lang="es-CO" smtClean="0"/>
              <a:t>21/09/2015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688AB-B480-419F-8227-2174B30C54B5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1AA6E-3BEF-48B7-BE4E-62D0A130644A}" type="datetimeFigureOut">
              <a:rPr lang="es-CO" smtClean="0"/>
              <a:t>21/09/2015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688AB-B480-419F-8227-2174B30C54B5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s-E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Haga clic en el icono para agregar una imagen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1AA6E-3BEF-48B7-BE4E-62D0A130644A}" type="datetimeFigureOut">
              <a:rPr lang="es-CO" smtClean="0"/>
              <a:t>21/09/2015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688AB-B480-419F-8227-2174B30C54B5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FE1AA6E-3BEF-48B7-BE4E-62D0A130644A}" type="datetimeFigureOut">
              <a:rPr lang="es-CO" smtClean="0"/>
              <a:t>21/09/2015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FD688AB-B480-419F-8227-2174B30C54B5}" type="slidenum">
              <a:rPr lang="es-CO" smtClean="0"/>
              <a:t>‹Nº›</a:t>
            </a:fld>
            <a:endParaRPr lang="es-CO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16633"/>
            <a:ext cx="7772400" cy="1080119"/>
          </a:xfrm>
        </p:spPr>
        <p:txBody>
          <a:bodyPr/>
          <a:lstStyle/>
          <a:p>
            <a:r>
              <a:rPr lang="es-419" b="1" i="1" dirty="0" smtClean="0"/>
              <a:t>RAMA EJECUTIVA </a:t>
            </a:r>
            <a:endParaRPr lang="es-CO" b="1" i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39552" y="1124744"/>
            <a:ext cx="7848872" cy="5256584"/>
          </a:xfrm>
        </p:spPr>
        <p:txBody>
          <a:bodyPr>
            <a:normAutofit lnSpcReduction="10000"/>
          </a:bodyPr>
          <a:lstStyle/>
          <a:p>
            <a:pPr algn="just"/>
            <a:r>
              <a:rPr lang="es-419" sz="3600" dirty="0" smtClean="0">
                <a:solidFill>
                  <a:schemeClr val="tx1"/>
                </a:solidFill>
              </a:rPr>
              <a:t>Es parte del público público del estado colombiano la cual encuentra su máxima representación en el gobierno nacional.</a:t>
            </a:r>
          </a:p>
          <a:p>
            <a:pPr algn="just"/>
            <a:endParaRPr lang="es-419" sz="3600" dirty="0">
              <a:solidFill>
                <a:schemeClr val="tx1"/>
              </a:solidFill>
            </a:endParaRPr>
          </a:p>
          <a:p>
            <a:pPr algn="just"/>
            <a:r>
              <a:rPr lang="es-CO" sz="3600" dirty="0" smtClean="0">
                <a:solidFill>
                  <a:schemeClr val="tx1"/>
                </a:solidFill>
              </a:rPr>
              <a:t>L</a:t>
            </a:r>
            <a:r>
              <a:rPr lang="es-419" sz="3600" dirty="0" smtClean="0">
                <a:solidFill>
                  <a:schemeClr val="tx1"/>
                </a:solidFill>
              </a:rPr>
              <a:t>a integran además del Gobierno Nacional las gobernaciones, alcaldías, superintendencias, establecimientos públicos y las empresas industriales y  comerciales del Estado.</a:t>
            </a:r>
          </a:p>
          <a:p>
            <a:pPr algn="just"/>
            <a:endParaRPr lang="es-419" sz="3600" dirty="0">
              <a:solidFill>
                <a:schemeClr val="tx1"/>
              </a:solidFill>
            </a:endParaRPr>
          </a:p>
          <a:p>
            <a:pPr algn="just"/>
            <a:endParaRPr lang="es-419" sz="3600" dirty="0" smtClean="0">
              <a:solidFill>
                <a:schemeClr val="tx1"/>
              </a:solidFill>
            </a:endParaRPr>
          </a:p>
          <a:p>
            <a:pPr algn="just"/>
            <a:endParaRPr lang="es-419" sz="3600" dirty="0" smtClean="0">
              <a:solidFill>
                <a:schemeClr val="tx1"/>
              </a:solidFill>
            </a:endParaRPr>
          </a:p>
          <a:p>
            <a:pPr algn="just"/>
            <a:endParaRPr lang="es-419" sz="3600" dirty="0"/>
          </a:p>
          <a:p>
            <a:pPr algn="just"/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865783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419" dirty="0" smtClean="0"/>
              <a:t>PRESIDENTE DE LA REPÚBLICA</a:t>
            </a:r>
          </a:p>
          <a:p>
            <a:pPr marL="0" indent="0" algn="just">
              <a:buNone/>
            </a:pPr>
            <a:endParaRPr lang="es-419" dirty="0"/>
          </a:p>
          <a:p>
            <a:pPr marL="0" indent="0" algn="just">
              <a:buNone/>
            </a:pPr>
            <a:r>
              <a:rPr lang="es-419" sz="3600" dirty="0" smtClean="0"/>
              <a:t>El Presidente de la República es el jefe de estado </a:t>
            </a:r>
            <a:r>
              <a:rPr lang="es-419" sz="3600" dirty="0" smtClean="0"/>
              <a:t>donde </a:t>
            </a:r>
            <a:r>
              <a:rPr lang="es-419" sz="3600" dirty="0" smtClean="0"/>
              <a:t>asume las funciones de representar al país </a:t>
            </a:r>
            <a:r>
              <a:rPr lang="es-419" sz="3600" dirty="0" smtClean="0"/>
              <a:t>a nivel internacionacional</a:t>
            </a:r>
            <a:r>
              <a:rPr lang="es-419" sz="3600" dirty="0" smtClean="0"/>
              <a:t>, suscribir tratados, nombrar embajadores y como jefe  de gobierno es el encargado de las funciones administrativas y máxima autoridad en este campo.</a:t>
            </a:r>
          </a:p>
          <a:p>
            <a:pPr marL="0" indent="0" algn="just">
              <a:buNone/>
            </a:pPr>
            <a:endParaRPr lang="es-419" sz="3600" dirty="0"/>
          </a:p>
          <a:p>
            <a:pPr marL="0" indent="0" algn="just">
              <a:buNone/>
            </a:pPr>
            <a:endParaRPr lang="es-419" sz="3600" dirty="0" smtClean="0"/>
          </a:p>
          <a:p>
            <a:pPr marL="0" indent="0" algn="just">
              <a:buNone/>
            </a:pPr>
            <a:endParaRPr lang="es-419" dirty="0" smtClean="0"/>
          </a:p>
          <a:p>
            <a:pPr marL="0" indent="0" algn="just">
              <a:buNone/>
            </a:pPr>
            <a:endParaRPr lang="es-419" dirty="0"/>
          </a:p>
          <a:p>
            <a:pPr marL="0" indent="0">
              <a:buNone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428668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419" dirty="0" smtClean="0"/>
              <a:t>VICEPRESIDENTE DE LA REPÚBLICA:</a:t>
            </a:r>
          </a:p>
          <a:p>
            <a:pPr marL="0" indent="0">
              <a:buNone/>
            </a:pPr>
            <a:endParaRPr lang="es-419" dirty="0" smtClean="0"/>
          </a:p>
          <a:p>
            <a:pPr marL="0" indent="0">
              <a:buNone/>
            </a:pPr>
            <a:r>
              <a:rPr lang="es-419" dirty="0" smtClean="0"/>
              <a:t>Figura política creada con la constitución de 1991.   Es elegido por voto popular por fórmula en las elecciones presidenciales.</a:t>
            </a:r>
          </a:p>
          <a:p>
            <a:pPr marL="0" indent="0">
              <a:buNone/>
            </a:pPr>
            <a:endParaRPr lang="es-419" dirty="0" smtClean="0"/>
          </a:p>
          <a:p>
            <a:pPr marL="0" indent="0">
              <a:buNone/>
            </a:pPr>
            <a:r>
              <a:rPr lang="es-CO" dirty="0" smtClean="0"/>
              <a:t>T</a:t>
            </a:r>
            <a:r>
              <a:rPr lang="es-419" dirty="0" smtClean="0"/>
              <a:t>iene como funciones principales: </a:t>
            </a:r>
          </a:p>
          <a:p>
            <a:pPr marL="0" indent="0">
              <a:buNone/>
            </a:pPr>
            <a:endParaRPr lang="es-419" dirty="0"/>
          </a:p>
          <a:p>
            <a:pPr marL="0" indent="0">
              <a:buNone/>
            </a:pPr>
            <a:r>
              <a:rPr lang="es-419" dirty="0" smtClean="0">
                <a:effectLst/>
              </a:rPr>
              <a:t>-</a:t>
            </a:r>
            <a:r>
              <a:rPr lang="es-CO" dirty="0" smtClean="0">
                <a:effectLst/>
              </a:rPr>
              <a:t>Reemplazar al Presidente durante ausencias temporales o definitivas</a:t>
            </a:r>
            <a:r>
              <a:rPr lang="es-419" dirty="0" smtClean="0">
                <a:effectLst/>
              </a:rPr>
              <a:t>.</a:t>
            </a:r>
            <a:endParaRPr lang="es-CO" dirty="0" smtClean="0">
              <a:effectLst/>
            </a:endParaRPr>
          </a:p>
          <a:p>
            <a:pPr marL="0" indent="0">
              <a:buNone/>
            </a:pPr>
            <a:endParaRPr lang="es-419" dirty="0" smtClean="0">
              <a:effectLst/>
            </a:endParaRPr>
          </a:p>
          <a:p>
            <a:pPr marL="0" indent="0">
              <a:buNone/>
            </a:pPr>
            <a:r>
              <a:rPr lang="es-419" dirty="0" smtClean="0">
                <a:effectLst/>
              </a:rPr>
              <a:t>-</a:t>
            </a:r>
            <a:r>
              <a:rPr lang="es-CO" dirty="0" smtClean="0">
                <a:effectLst/>
              </a:rPr>
              <a:t>Encargarse de tareas especiales que le han sido encomendadas por el Presidente (</a:t>
            </a:r>
            <a:r>
              <a:rPr lang="es-419" dirty="0" smtClean="0">
                <a:effectLst/>
              </a:rPr>
              <a:t>t</a:t>
            </a:r>
            <a:r>
              <a:rPr lang="es-CO" dirty="0" err="1" smtClean="0">
                <a:effectLst/>
              </a:rPr>
              <a:t>ema</a:t>
            </a:r>
            <a:r>
              <a:rPr lang="es-CO" dirty="0" smtClean="0">
                <a:effectLst/>
              </a:rPr>
              <a:t> de derechos humanos</a:t>
            </a:r>
            <a:r>
              <a:rPr lang="es-419" dirty="0" smtClean="0">
                <a:effectLst/>
              </a:rPr>
              <a:t> y otros</a:t>
            </a:r>
            <a:r>
              <a:rPr lang="es-CO" dirty="0" smtClean="0">
                <a:effectLst/>
              </a:rPr>
              <a:t>)</a:t>
            </a:r>
          </a:p>
          <a:p>
            <a:pPr marL="0" indent="0">
              <a:buNone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306935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95536" y="404664"/>
            <a:ext cx="8064896" cy="6048672"/>
          </a:xfrm>
        </p:spPr>
        <p:txBody>
          <a:bodyPr>
            <a:normAutofit fontScale="77500" lnSpcReduction="20000"/>
          </a:bodyPr>
          <a:lstStyle/>
          <a:p>
            <a:r>
              <a:rPr lang="es-419" sz="4600" i="1" dirty="0">
                <a:solidFill>
                  <a:schemeClr val="tx1"/>
                </a:solidFill>
              </a:rPr>
              <a:t>E</a:t>
            </a:r>
            <a:r>
              <a:rPr lang="es-419" sz="4600" i="1" dirty="0" smtClean="0">
                <a:solidFill>
                  <a:schemeClr val="tx1"/>
                </a:solidFill>
              </a:rPr>
              <a:t>structura de la Rama Ejecutiva</a:t>
            </a:r>
          </a:p>
          <a:p>
            <a:endParaRPr lang="es-419" sz="4200" dirty="0">
              <a:solidFill>
                <a:schemeClr val="tx1"/>
              </a:solidFill>
            </a:endParaRPr>
          </a:p>
          <a:p>
            <a:r>
              <a:rPr lang="es-CO" sz="3600" b="1" dirty="0" smtClean="0">
                <a:solidFill>
                  <a:schemeClr val="tx1"/>
                </a:solidFill>
              </a:rPr>
              <a:t>Orden Nacional</a:t>
            </a:r>
            <a:endParaRPr lang="es-CO" sz="3600" dirty="0" smtClean="0">
              <a:solidFill>
                <a:schemeClr val="tx1"/>
              </a:solidFill>
            </a:endParaRPr>
          </a:p>
          <a:p>
            <a:r>
              <a:rPr lang="es-CO" sz="3600" dirty="0" smtClean="0">
                <a:solidFill>
                  <a:schemeClr val="tx1"/>
                </a:solidFill>
              </a:rPr>
              <a:t>Presidencia de la República</a:t>
            </a:r>
          </a:p>
          <a:p>
            <a:r>
              <a:rPr lang="es-CO" sz="3600" dirty="0" smtClean="0">
                <a:solidFill>
                  <a:schemeClr val="tx1"/>
                </a:solidFill>
              </a:rPr>
              <a:t>Vicepresidencia de la República</a:t>
            </a:r>
          </a:p>
          <a:p>
            <a:endParaRPr lang="es-419" sz="3600" b="1" dirty="0" smtClean="0">
              <a:solidFill>
                <a:schemeClr val="tx1"/>
              </a:solidFill>
            </a:endParaRPr>
          </a:p>
          <a:p>
            <a:r>
              <a:rPr lang="es-CO" sz="3600" b="1" dirty="0" smtClean="0">
                <a:solidFill>
                  <a:schemeClr val="tx1"/>
                </a:solidFill>
              </a:rPr>
              <a:t>Ministerios</a:t>
            </a:r>
            <a:endParaRPr lang="es-CO" sz="3600" dirty="0" smtClean="0">
              <a:solidFill>
                <a:schemeClr val="tx1"/>
              </a:solidFill>
            </a:endParaRPr>
          </a:p>
          <a:p>
            <a:r>
              <a:rPr lang="es-419" sz="3600" dirty="0" smtClean="0">
                <a:solidFill>
                  <a:schemeClr val="tx1"/>
                </a:solidFill>
              </a:rPr>
              <a:t>Ministerio del Interior  </a:t>
            </a:r>
          </a:p>
          <a:p>
            <a:r>
              <a:rPr lang="es-CO" sz="3600" dirty="0" smtClean="0">
                <a:solidFill>
                  <a:schemeClr val="tx1"/>
                </a:solidFill>
              </a:rPr>
              <a:t>Ministerio de Justicia</a:t>
            </a:r>
            <a:r>
              <a:rPr lang="es-419" sz="3600" dirty="0" smtClean="0">
                <a:solidFill>
                  <a:schemeClr val="tx1"/>
                </a:solidFill>
              </a:rPr>
              <a:t> y del derecho</a:t>
            </a:r>
          </a:p>
          <a:p>
            <a:r>
              <a:rPr lang="es-419" sz="3600" dirty="0" smtClean="0">
                <a:solidFill>
                  <a:schemeClr val="tx1"/>
                </a:solidFill>
              </a:rPr>
              <a:t>Miniseterio de Defnsa Nacional</a:t>
            </a:r>
            <a:endParaRPr lang="es-CO" sz="3600" dirty="0" smtClean="0">
              <a:solidFill>
                <a:schemeClr val="tx1"/>
              </a:solidFill>
            </a:endParaRPr>
          </a:p>
          <a:p>
            <a:r>
              <a:rPr lang="es-CO" sz="3600" dirty="0" smtClean="0">
                <a:solidFill>
                  <a:schemeClr val="tx1"/>
                </a:solidFill>
              </a:rPr>
              <a:t>Ministerio de Relaciones </a:t>
            </a:r>
            <a:r>
              <a:rPr lang="es-419" sz="3600" dirty="0" smtClean="0">
                <a:solidFill>
                  <a:schemeClr val="tx1"/>
                </a:solidFill>
              </a:rPr>
              <a:t>Exteriores</a:t>
            </a:r>
            <a:endParaRPr lang="es-CO" sz="3600" dirty="0" smtClean="0">
              <a:solidFill>
                <a:schemeClr val="tx1"/>
              </a:solidFill>
            </a:endParaRPr>
          </a:p>
          <a:p>
            <a:r>
              <a:rPr lang="es-CO" sz="3600" dirty="0" smtClean="0">
                <a:solidFill>
                  <a:schemeClr val="tx1"/>
                </a:solidFill>
              </a:rPr>
              <a:t>Ministerio de Hacienda y Crédito Público</a:t>
            </a:r>
          </a:p>
          <a:p>
            <a:r>
              <a:rPr lang="es-CO" sz="3600" dirty="0" smtClean="0">
                <a:solidFill>
                  <a:schemeClr val="tx1"/>
                </a:solidFill>
              </a:rPr>
              <a:t>Ministerio de Agricultura y Desarrollo Rural</a:t>
            </a:r>
          </a:p>
          <a:p>
            <a:pPr algn="just"/>
            <a:endParaRPr lang="es-CO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1150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11560" y="332656"/>
            <a:ext cx="7736904" cy="5688632"/>
          </a:xfrm>
        </p:spPr>
        <p:txBody>
          <a:bodyPr>
            <a:normAutofit/>
          </a:bodyPr>
          <a:lstStyle/>
          <a:p>
            <a:r>
              <a:rPr lang="es-CO" dirty="0" smtClean="0">
                <a:solidFill>
                  <a:schemeClr val="tx1"/>
                </a:solidFill>
              </a:rPr>
              <a:t>Ministerio de</a:t>
            </a:r>
            <a:r>
              <a:rPr lang="es-419" dirty="0" smtClean="0">
                <a:solidFill>
                  <a:schemeClr val="tx1"/>
                </a:solidFill>
              </a:rPr>
              <a:t> Salud y de la </a:t>
            </a:r>
            <a:r>
              <a:rPr lang="es-CO" dirty="0" smtClean="0">
                <a:solidFill>
                  <a:schemeClr val="tx1"/>
                </a:solidFill>
              </a:rPr>
              <a:t> Protección Social</a:t>
            </a:r>
          </a:p>
          <a:p>
            <a:r>
              <a:rPr lang="es-CO" dirty="0" smtClean="0">
                <a:solidFill>
                  <a:schemeClr val="tx1"/>
                </a:solidFill>
              </a:rPr>
              <a:t>Ministerio de Minas y Energía</a:t>
            </a:r>
          </a:p>
          <a:p>
            <a:r>
              <a:rPr lang="es-CO" dirty="0" smtClean="0">
                <a:solidFill>
                  <a:schemeClr val="tx1"/>
                </a:solidFill>
              </a:rPr>
              <a:t>Ministerio de Comercio, Industria y Turismo</a:t>
            </a:r>
          </a:p>
          <a:p>
            <a:r>
              <a:rPr lang="es-CO" dirty="0" smtClean="0">
                <a:solidFill>
                  <a:schemeClr val="tx1"/>
                </a:solidFill>
              </a:rPr>
              <a:t>Ministerio de Educación</a:t>
            </a:r>
          </a:p>
          <a:p>
            <a:r>
              <a:rPr lang="es-CO" dirty="0" smtClean="0">
                <a:solidFill>
                  <a:schemeClr val="tx1"/>
                </a:solidFill>
              </a:rPr>
              <a:t>Ministerio de Ambiente y Desarrollo</a:t>
            </a:r>
            <a:r>
              <a:rPr lang="es-419" dirty="0" smtClean="0">
                <a:solidFill>
                  <a:schemeClr val="tx1"/>
                </a:solidFill>
              </a:rPr>
              <a:t> Sostenible</a:t>
            </a:r>
            <a:endParaRPr lang="es-CO" dirty="0" smtClean="0">
              <a:solidFill>
                <a:schemeClr val="tx1"/>
              </a:solidFill>
            </a:endParaRPr>
          </a:p>
          <a:p>
            <a:r>
              <a:rPr lang="es-CO" dirty="0" smtClean="0">
                <a:solidFill>
                  <a:schemeClr val="tx1"/>
                </a:solidFill>
              </a:rPr>
              <a:t>Ministerio de </a:t>
            </a:r>
            <a:r>
              <a:rPr lang="es-419" dirty="0" smtClean="0">
                <a:solidFill>
                  <a:schemeClr val="tx1"/>
                </a:solidFill>
              </a:rPr>
              <a:t>Tecnologías, de la Información y las Telec</a:t>
            </a:r>
            <a:r>
              <a:rPr lang="es-CO" dirty="0" err="1" smtClean="0">
                <a:solidFill>
                  <a:schemeClr val="tx1"/>
                </a:solidFill>
              </a:rPr>
              <a:t>omunicaciones</a:t>
            </a:r>
            <a:endParaRPr lang="es-CO" dirty="0" smtClean="0">
              <a:solidFill>
                <a:schemeClr val="tx1"/>
              </a:solidFill>
            </a:endParaRPr>
          </a:p>
          <a:p>
            <a:r>
              <a:rPr lang="es-CO" dirty="0" smtClean="0">
                <a:solidFill>
                  <a:schemeClr val="tx1"/>
                </a:solidFill>
              </a:rPr>
              <a:t>Ministerio de Transporte</a:t>
            </a:r>
          </a:p>
          <a:p>
            <a:r>
              <a:rPr lang="es-CO" dirty="0" smtClean="0">
                <a:solidFill>
                  <a:schemeClr val="tx1"/>
                </a:solidFill>
              </a:rPr>
              <a:t>Ministerio de Cultura</a:t>
            </a:r>
            <a:endParaRPr lang="es-419" dirty="0" smtClean="0">
              <a:solidFill>
                <a:schemeClr val="tx1"/>
              </a:solidFill>
            </a:endParaRPr>
          </a:p>
          <a:p>
            <a:r>
              <a:rPr lang="es-419" dirty="0" smtClean="0">
                <a:solidFill>
                  <a:schemeClr val="tx1"/>
                </a:solidFill>
              </a:rPr>
              <a:t>Ministerio  de Trabajo </a:t>
            </a:r>
          </a:p>
          <a:p>
            <a:r>
              <a:rPr lang="es-419" dirty="0" smtClean="0">
                <a:solidFill>
                  <a:schemeClr val="tx1"/>
                </a:solidFill>
              </a:rPr>
              <a:t>Ministerio de Vivienda, Ciudad y Territorio</a:t>
            </a:r>
            <a:endParaRPr lang="es-CO" dirty="0" smtClean="0">
              <a:solidFill>
                <a:schemeClr val="tx1"/>
              </a:solidFill>
            </a:endParaRP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144549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83568" y="692696"/>
            <a:ext cx="7776864" cy="5688632"/>
          </a:xfrm>
        </p:spPr>
        <p:txBody>
          <a:bodyPr>
            <a:normAutofit fontScale="92500"/>
          </a:bodyPr>
          <a:lstStyle/>
          <a:p>
            <a:r>
              <a:rPr lang="es-CO" b="1" dirty="0" smtClean="0">
                <a:solidFill>
                  <a:schemeClr val="tx1"/>
                </a:solidFill>
              </a:rPr>
              <a:t>Departamentos Administrativos</a:t>
            </a:r>
            <a:endParaRPr lang="es-CO" dirty="0" smtClean="0">
              <a:solidFill>
                <a:schemeClr val="tx1"/>
              </a:solidFill>
            </a:endParaRPr>
          </a:p>
          <a:p>
            <a:pPr marL="514350" indent="-514350" algn="l">
              <a:buAutoNum type="arabicPeriod"/>
            </a:pPr>
            <a:r>
              <a:rPr lang="es-CO" sz="3000" dirty="0" smtClean="0">
                <a:solidFill>
                  <a:schemeClr val="tx1"/>
                </a:solidFill>
              </a:rPr>
              <a:t>Departamento Administrativo de la</a:t>
            </a:r>
            <a:endParaRPr lang="es-419" sz="3000" dirty="0" smtClean="0">
              <a:solidFill>
                <a:schemeClr val="tx1"/>
              </a:solidFill>
            </a:endParaRPr>
          </a:p>
          <a:p>
            <a:pPr algn="l"/>
            <a:r>
              <a:rPr lang="es-419" sz="3000" dirty="0">
                <a:solidFill>
                  <a:schemeClr val="tx1"/>
                </a:solidFill>
              </a:rPr>
              <a:t> </a:t>
            </a:r>
            <a:r>
              <a:rPr lang="es-419" sz="3000" dirty="0" smtClean="0">
                <a:solidFill>
                  <a:schemeClr val="tx1"/>
                </a:solidFill>
              </a:rPr>
              <a:t>   </a:t>
            </a:r>
            <a:r>
              <a:rPr lang="es-CO" sz="3000" dirty="0" smtClean="0">
                <a:solidFill>
                  <a:schemeClr val="tx1"/>
                </a:solidFill>
              </a:rPr>
              <a:t> </a:t>
            </a:r>
            <a:r>
              <a:rPr lang="es-419" sz="3000" dirty="0" smtClean="0">
                <a:solidFill>
                  <a:schemeClr val="tx1"/>
                </a:solidFill>
              </a:rPr>
              <a:t> </a:t>
            </a:r>
            <a:r>
              <a:rPr lang="es-CO" sz="3000" dirty="0" smtClean="0">
                <a:solidFill>
                  <a:schemeClr val="tx1"/>
                </a:solidFill>
              </a:rPr>
              <a:t>Presidencia de la República</a:t>
            </a:r>
          </a:p>
          <a:p>
            <a:pPr marL="514350" indent="-514350" algn="l">
              <a:buAutoNum type="arabicPeriod" startAt="2"/>
            </a:pPr>
            <a:r>
              <a:rPr lang="es-CO" sz="3000" dirty="0" smtClean="0">
                <a:solidFill>
                  <a:schemeClr val="tx1"/>
                </a:solidFill>
              </a:rPr>
              <a:t>Departamento de Planeación Nacional</a:t>
            </a:r>
            <a:endParaRPr lang="es-419" sz="3000" dirty="0" smtClean="0">
              <a:solidFill>
                <a:schemeClr val="tx1"/>
              </a:solidFill>
            </a:endParaRPr>
          </a:p>
          <a:p>
            <a:pPr algn="l"/>
            <a:r>
              <a:rPr lang="es-419" sz="3000" dirty="0" smtClean="0">
                <a:solidFill>
                  <a:schemeClr val="tx1"/>
                </a:solidFill>
              </a:rPr>
              <a:t>3.   </a:t>
            </a:r>
            <a:r>
              <a:rPr lang="es-CO" sz="3000" dirty="0" smtClean="0">
                <a:solidFill>
                  <a:schemeClr val="tx1"/>
                </a:solidFill>
              </a:rPr>
              <a:t>Departamento Administrativo de Seguridad </a:t>
            </a:r>
            <a:endParaRPr lang="es-419" sz="3000" dirty="0" smtClean="0">
              <a:solidFill>
                <a:schemeClr val="tx1"/>
              </a:solidFill>
            </a:endParaRPr>
          </a:p>
          <a:p>
            <a:pPr algn="l"/>
            <a:r>
              <a:rPr lang="es-419" sz="3000" dirty="0" smtClean="0">
                <a:solidFill>
                  <a:schemeClr val="tx1"/>
                </a:solidFill>
              </a:rPr>
              <a:t>4.   </a:t>
            </a:r>
            <a:r>
              <a:rPr lang="es-CO" sz="3000" dirty="0" smtClean="0">
                <a:solidFill>
                  <a:schemeClr val="tx1"/>
                </a:solidFill>
              </a:rPr>
              <a:t>Departamento de la Función Pública</a:t>
            </a:r>
          </a:p>
          <a:p>
            <a:pPr algn="l"/>
            <a:r>
              <a:rPr lang="es-419" sz="3000" dirty="0" smtClean="0">
                <a:solidFill>
                  <a:schemeClr val="tx1"/>
                </a:solidFill>
              </a:rPr>
              <a:t>5.   </a:t>
            </a:r>
            <a:r>
              <a:rPr lang="es-CO" sz="3000" dirty="0" smtClean="0">
                <a:solidFill>
                  <a:schemeClr val="tx1"/>
                </a:solidFill>
              </a:rPr>
              <a:t>Departamento Administrativo Nacional de </a:t>
            </a:r>
            <a:endParaRPr lang="es-419" sz="3000" dirty="0" smtClean="0">
              <a:solidFill>
                <a:schemeClr val="tx1"/>
              </a:solidFill>
            </a:endParaRPr>
          </a:p>
          <a:p>
            <a:pPr algn="l"/>
            <a:r>
              <a:rPr lang="es-419" sz="3000" dirty="0">
                <a:solidFill>
                  <a:schemeClr val="tx1"/>
                </a:solidFill>
              </a:rPr>
              <a:t> </a:t>
            </a:r>
            <a:r>
              <a:rPr lang="es-419" sz="3000" dirty="0" smtClean="0">
                <a:solidFill>
                  <a:schemeClr val="tx1"/>
                </a:solidFill>
              </a:rPr>
              <a:t>     </a:t>
            </a:r>
            <a:r>
              <a:rPr lang="es-CO" sz="3000" dirty="0" smtClean="0">
                <a:solidFill>
                  <a:schemeClr val="tx1"/>
                </a:solidFill>
              </a:rPr>
              <a:t>Estadística (DANE)</a:t>
            </a:r>
          </a:p>
          <a:p>
            <a:pPr marL="514350" indent="-514350" algn="l">
              <a:buAutoNum type="arabicPeriod" startAt="6"/>
            </a:pPr>
            <a:r>
              <a:rPr lang="es-CO" sz="3000" dirty="0" smtClean="0">
                <a:solidFill>
                  <a:schemeClr val="tx1"/>
                </a:solidFill>
              </a:rPr>
              <a:t>Departamento Administrativo Nacional de la </a:t>
            </a:r>
            <a:r>
              <a:rPr lang="es-419" sz="3000" dirty="0">
                <a:solidFill>
                  <a:schemeClr val="tx1"/>
                </a:solidFill>
              </a:rPr>
              <a:t> </a:t>
            </a:r>
            <a:r>
              <a:rPr lang="es-CO" sz="3000" dirty="0" smtClean="0">
                <a:solidFill>
                  <a:schemeClr val="tx1"/>
                </a:solidFill>
              </a:rPr>
              <a:t>Economía </a:t>
            </a:r>
            <a:r>
              <a:rPr lang="es-CO" sz="3000" dirty="0" smtClean="0">
                <a:solidFill>
                  <a:schemeClr val="tx1"/>
                </a:solidFill>
              </a:rPr>
              <a:t>Solidaria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206904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11560" y="476672"/>
            <a:ext cx="7848872" cy="5832648"/>
          </a:xfrm>
        </p:spPr>
        <p:txBody>
          <a:bodyPr>
            <a:normAutofit fontScale="85000" lnSpcReduction="10000"/>
          </a:bodyPr>
          <a:lstStyle/>
          <a:p>
            <a:r>
              <a:rPr lang="es-CO" b="1" i="1" dirty="0" smtClean="0">
                <a:solidFill>
                  <a:schemeClr val="tx1"/>
                </a:solidFill>
              </a:rPr>
              <a:t>Orden territorial</a:t>
            </a:r>
          </a:p>
          <a:p>
            <a:endParaRPr lang="es-419" dirty="0" smtClean="0"/>
          </a:p>
          <a:p>
            <a:r>
              <a:rPr lang="es-CO" dirty="0" smtClean="0">
                <a:solidFill>
                  <a:schemeClr val="tx1"/>
                </a:solidFill>
              </a:rPr>
              <a:t>Los Departamentos</a:t>
            </a:r>
          </a:p>
          <a:p>
            <a:r>
              <a:rPr lang="es-CO" dirty="0" smtClean="0">
                <a:solidFill>
                  <a:schemeClr val="tx1"/>
                </a:solidFill>
              </a:rPr>
              <a:t>Asambleas departamentales</a:t>
            </a:r>
          </a:p>
          <a:p>
            <a:r>
              <a:rPr lang="es-CO" dirty="0" smtClean="0">
                <a:solidFill>
                  <a:schemeClr val="tx1"/>
                </a:solidFill>
              </a:rPr>
              <a:t>Gobernadores</a:t>
            </a:r>
            <a:r>
              <a:rPr lang="es-419" dirty="0" smtClean="0">
                <a:solidFill>
                  <a:schemeClr val="tx1"/>
                </a:solidFill>
              </a:rPr>
              <a:t>, elegidos por voto popular x 4 años</a:t>
            </a:r>
            <a:endParaRPr lang="es-CO" dirty="0" smtClean="0">
              <a:solidFill>
                <a:schemeClr val="tx1"/>
              </a:solidFill>
            </a:endParaRPr>
          </a:p>
          <a:p>
            <a:r>
              <a:rPr lang="es-CO" dirty="0" smtClean="0">
                <a:solidFill>
                  <a:schemeClr val="tx1"/>
                </a:solidFill>
              </a:rPr>
              <a:t>Otras dependencias departamentales</a:t>
            </a:r>
          </a:p>
          <a:p>
            <a:r>
              <a:rPr lang="es-CO" dirty="0" smtClean="0">
                <a:solidFill>
                  <a:schemeClr val="tx1"/>
                </a:solidFill>
              </a:rPr>
              <a:t>Los municipios</a:t>
            </a:r>
          </a:p>
          <a:p>
            <a:r>
              <a:rPr lang="es-CO" dirty="0" smtClean="0">
                <a:solidFill>
                  <a:schemeClr val="tx1"/>
                </a:solidFill>
              </a:rPr>
              <a:t>Con</a:t>
            </a:r>
            <a:r>
              <a:rPr lang="es-419" dirty="0" smtClean="0">
                <a:solidFill>
                  <a:schemeClr val="tx1"/>
                </a:solidFill>
              </a:rPr>
              <a:t>c</a:t>
            </a:r>
            <a:r>
              <a:rPr lang="es-CO" dirty="0" err="1" smtClean="0">
                <a:solidFill>
                  <a:schemeClr val="tx1"/>
                </a:solidFill>
              </a:rPr>
              <a:t>ejo</a:t>
            </a:r>
            <a:r>
              <a:rPr lang="es-419" dirty="0" smtClean="0">
                <a:solidFill>
                  <a:schemeClr val="tx1"/>
                </a:solidFill>
              </a:rPr>
              <a:t> </a:t>
            </a:r>
            <a:r>
              <a:rPr lang="es-CO" dirty="0" smtClean="0">
                <a:solidFill>
                  <a:schemeClr val="tx1"/>
                </a:solidFill>
              </a:rPr>
              <a:t>Municipal</a:t>
            </a:r>
            <a:r>
              <a:rPr lang="es-419" dirty="0" smtClean="0">
                <a:solidFill>
                  <a:schemeClr val="tx1"/>
                </a:solidFill>
              </a:rPr>
              <a:t>-concejales elegidos por voto popular</a:t>
            </a:r>
            <a:endParaRPr lang="es-CO" dirty="0" smtClean="0">
              <a:solidFill>
                <a:schemeClr val="tx1"/>
              </a:solidFill>
            </a:endParaRPr>
          </a:p>
          <a:p>
            <a:r>
              <a:rPr lang="es-CO" dirty="0" smtClean="0">
                <a:solidFill>
                  <a:schemeClr val="tx1"/>
                </a:solidFill>
              </a:rPr>
              <a:t>Alcalde</a:t>
            </a:r>
            <a:r>
              <a:rPr lang="es-419" dirty="0" smtClean="0">
                <a:solidFill>
                  <a:schemeClr val="tx1"/>
                </a:solidFill>
              </a:rPr>
              <a:t>, elegidos por voto popular x 4 años</a:t>
            </a:r>
            <a:endParaRPr lang="es-CO" dirty="0" smtClean="0">
              <a:solidFill>
                <a:schemeClr val="tx1"/>
              </a:solidFill>
            </a:endParaRPr>
          </a:p>
          <a:p>
            <a:r>
              <a:rPr lang="es-CO" dirty="0" smtClean="0">
                <a:solidFill>
                  <a:schemeClr val="tx1"/>
                </a:solidFill>
              </a:rPr>
              <a:t>Personería municipal</a:t>
            </a:r>
          </a:p>
          <a:p>
            <a:r>
              <a:rPr lang="es-CO" dirty="0" smtClean="0">
                <a:solidFill>
                  <a:schemeClr val="tx1"/>
                </a:solidFill>
              </a:rPr>
              <a:t>Contraloría municipal</a:t>
            </a:r>
          </a:p>
          <a:p>
            <a:r>
              <a:rPr lang="es-CO" dirty="0" smtClean="0">
                <a:solidFill>
                  <a:schemeClr val="tx1"/>
                </a:solidFill>
              </a:rPr>
              <a:t>Los distritos</a:t>
            </a:r>
          </a:p>
          <a:p>
            <a:r>
              <a:rPr lang="es-CO" dirty="0" smtClean="0">
                <a:solidFill>
                  <a:schemeClr val="tx1"/>
                </a:solidFill>
              </a:rPr>
              <a:t>Distrito Capital de Bogotá</a:t>
            </a:r>
          </a:p>
          <a:p>
            <a:r>
              <a:rPr lang="es-CO" dirty="0" smtClean="0">
                <a:solidFill>
                  <a:schemeClr val="tx1"/>
                </a:solidFill>
              </a:rPr>
              <a:t>Concejo Distrital Alcalde Mayor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315370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604867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s-CO" sz="2600" i="1" dirty="0" smtClean="0"/>
              <a:t>Otras dependencias distritales</a:t>
            </a:r>
            <a:endParaRPr lang="es-419" sz="2600" i="1" dirty="0" smtClean="0"/>
          </a:p>
          <a:p>
            <a:pPr marL="0" indent="0" algn="ctr">
              <a:buNone/>
            </a:pPr>
            <a:endParaRPr lang="es-CO" sz="2600" dirty="0" smtClean="0"/>
          </a:p>
          <a:p>
            <a:pPr marL="0" indent="0" algn="ctr">
              <a:buNone/>
            </a:pPr>
            <a:r>
              <a:rPr lang="es-CO" sz="2600" dirty="0" smtClean="0"/>
              <a:t>Distrito Turístico y Cultural de Cartagena de Indias, Distrito Cultural e Histórico de Santa Marta y Distrito Especial, Industrial y Portuario de Barranquilla</a:t>
            </a:r>
          </a:p>
          <a:p>
            <a:pPr marL="0" indent="0" algn="ctr">
              <a:buNone/>
            </a:pPr>
            <a:endParaRPr lang="es-419" sz="2600" b="1" dirty="0" smtClean="0"/>
          </a:p>
          <a:p>
            <a:pPr marL="0" indent="0" algn="ctr">
              <a:buNone/>
            </a:pPr>
            <a:r>
              <a:rPr lang="es-CO" sz="2600" b="1" dirty="0" smtClean="0"/>
              <a:t>Áreas metropolitanas</a:t>
            </a:r>
            <a:endParaRPr lang="es-CO" sz="2600" dirty="0" smtClean="0"/>
          </a:p>
          <a:p>
            <a:pPr marL="0" indent="0" algn="ctr">
              <a:buNone/>
            </a:pPr>
            <a:r>
              <a:rPr lang="es-CO" sz="2600" dirty="0" smtClean="0"/>
              <a:t>Junta Metropolitana</a:t>
            </a:r>
          </a:p>
          <a:p>
            <a:pPr marL="0" indent="0" algn="ctr">
              <a:buNone/>
            </a:pPr>
            <a:r>
              <a:rPr lang="es-CO" sz="2600" dirty="0" smtClean="0"/>
              <a:t>Alcalde metropolitano</a:t>
            </a:r>
          </a:p>
          <a:p>
            <a:pPr marL="0" indent="0" algn="ctr">
              <a:buNone/>
            </a:pPr>
            <a:endParaRPr lang="es-419" sz="2600" dirty="0" smtClean="0"/>
          </a:p>
          <a:p>
            <a:pPr marL="0" indent="0" algn="ctr">
              <a:buNone/>
            </a:pPr>
            <a:r>
              <a:rPr lang="es-CO" sz="2600" dirty="0" smtClean="0"/>
              <a:t>Gerente</a:t>
            </a:r>
          </a:p>
          <a:p>
            <a:pPr marL="0" indent="0" algn="ctr">
              <a:buNone/>
            </a:pPr>
            <a:r>
              <a:rPr lang="es-CO" sz="2600" dirty="0" smtClean="0"/>
              <a:t>Asociaciones de municipios</a:t>
            </a:r>
          </a:p>
          <a:p>
            <a:pPr marL="0" indent="0" algn="ctr">
              <a:buNone/>
            </a:pPr>
            <a:r>
              <a:rPr lang="es-CO" sz="2600" dirty="0" smtClean="0"/>
              <a:t>Territorios indígenas</a:t>
            </a:r>
          </a:p>
          <a:p>
            <a:pPr marL="0" indent="0" algn="ctr">
              <a:buNone/>
            </a:pPr>
            <a:r>
              <a:rPr lang="es-CO" sz="2600" dirty="0" smtClean="0"/>
              <a:t> </a:t>
            </a:r>
          </a:p>
          <a:p>
            <a:endParaRPr lang="es-CO" sz="2600" dirty="0"/>
          </a:p>
        </p:txBody>
      </p:sp>
    </p:spTree>
    <p:extLst>
      <p:ext uri="{BB962C8B-B14F-4D97-AF65-F5344CB8AC3E}">
        <p14:creationId xmlns:p14="http://schemas.microsoft.com/office/powerpoint/2010/main" val="932537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értice">
  <a:themeElements>
    <a:clrScheme name="Vért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Vértice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Vértic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74</TotalTime>
  <Words>399</Words>
  <Application>Microsoft Office PowerPoint</Application>
  <PresentationFormat>Presentación en pantalla (4:3)</PresentationFormat>
  <Paragraphs>80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Vértice</vt:lpstr>
      <vt:lpstr>RAMA EJECUTIVA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RAMA EJECUTIVA</dc:title>
  <dc:creator>Gloria Patricia Agudelo Tabares</dc:creator>
  <cp:lastModifiedBy>Gloria Patricia Agudelo Tabares</cp:lastModifiedBy>
  <cp:revision>9</cp:revision>
  <dcterms:created xsi:type="dcterms:W3CDTF">2015-09-15T23:04:20Z</dcterms:created>
  <dcterms:modified xsi:type="dcterms:W3CDTF">2015-09-21T14:05:18Z</dcterms:modified>
</cp:coreProperties>
</file>