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4" r:id="rId7"/>
    <p:sldId id="259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4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95E0-EF1B-4CD8-9ACC-C39A24DC5E02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49B-8145-4531-A050-A5FBEB579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616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95E0-EF1B-4CD8-9ACC-C39A24DC5E02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49B-8145-4531-A050-A5FBEB579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425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95E0-EF1B-4CD8-9ACC-C39A24DC5E02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49B-8145-4531-A050-A5FBEB579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000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95E0-EF1B-4CD8-9ACC-C39A24DC5E02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49B-8145-4531-A050-A5FBEB579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802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95E0-EF1B-4CD8-9ACC-C39A24DC5E02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49B-8145-4531-A050-A5FBEB579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02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95E0-EF1B-4CD8-9ACC-C39A24DC5E02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49B-8145-4531-A050-A5FBEB579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06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95E0-EF1B-4CD8-9ACC-C39A24DC5E02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49B-8145-4531-A050-A5FBEB579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30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95E0-EF1B-4CD8-9ACC-C39A24DC5E02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49B-8145-4531-A050-A5FBEB579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088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95E0-EF1B-4CD8-9ACC-C39A24DC5E02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49B-8145-4531-A050-A5FBEB579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615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95E0-EF1B-4CD8-9ACC-C39A24DC5E02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49B-8145-4531-A050-A5FBEB579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009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95E0-EF1B-4CD8-9ACC-C39A24DC5E02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549B-8145-4531-A050-A5FBEB579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5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95E0-EF1B-4CD8-9ACC-C39A24DC5E02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7549B-8145-4531-A050-A5FBEB579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56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 rot="20420035">
            <a:off x="-253898" y="513534"/>
            <a:ext cx="52304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Mecanismos de participación ciudadana:</a:t>
            </a:r>
            <a:b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Referendo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 rot="18654345">
            <a:off x="2951820" y="299403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Sandy Montoya</a:t>
            </a:r>
          </a:p>
        </p:txBody>
      </p:sp>
      <p:sp>
        <p:nvSpPr>
          <p:cNvPr id="9" name="8 CuadroTexto"/>
          <p:cNvSpPr txBox="1"/>
          <p:nvPr/>
        </p:nvSpPr>
        <p:spPr>
          <a:xfrm rot="18779211">
            <a:off x="3253401" y="338860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Mauricio Hoyos</a:t>
            </a:r>
          </a:p>
        </p:txBody>
      </p:sp>
      <p:sp>
        <p:nvSpPr>
          <p:cNvPr id="10" name="9 CuadroTexto"/>
          <p:cNvSpPr txBox="1"/>
          <p:nvPr/>
        </p:nvSpPr>
        <p:spPr>
          <a:xfrm rot="18774284">
            <a:off x="3498982" y="371411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Nataly</a:t>
            </a:r>
            <a:r>
              <a:rPr lang="es-CO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Alarcón</a:t>
            </a:r>
          </a:p>
        </p:txBody>
      </p:sp>
    </p:spTree>
    <p:extLst>
      <p:ext uri="{BB962C8B-B14F-4D97-AF65-F5344CB8AC3E}">
        <p14:creationId xmlns:p14="http://schemas.microsoft.com/office/powerpoint/2010/main" val="11832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21348474">
            <a:off x="1355137" y="1590567"/>
            <a:ext cx="65527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HISTÓRICO DE REFERENDOS REALIZADOS EN COLMBIA</a:t>
            </a:r>
            <a:endParaRPr lang="es-E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2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83596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Histórico de referendos en Colombia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77370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67340"/>
                <a:gridCol w="1987826"/>
                <a:gridCol w="2146853"/>
                <a:gridCol w="2941981"/>
              </a:tblGrid>
              <a:tr h="400348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Propuesta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Fecha propuesta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Vocero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Descripción</a:t>
                      </a:r>
                      <a:endParaRPr lang="es-CO" dirty="0"/>
                    </a:p>
                  </a:txBody>
                  <a:tcPr/>
                </a:tc>
              </a:tr>
              <a:tr h="61339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Contra</a:t>
                      </a:r>
                      <a:r>
                        <a:rPr lang="es-CO" sz="1400" baseline="0" dirty="0" smtClean="0"/>
                        <a:t> la corrupción y politiquería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25/10/2003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Luis </a:t>
                      </a:r>
                      <a:r>
                        <a:rPr lang="es-C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Guillermo Giraldo Hurtado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 la pregunta 1 paso el umbral de votos</a:t>
                      </a:r>
                      <a:endParaRPr lang="es-CO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470"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 el desarme ciudadano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27/06/2009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Luis Eduardo Garzón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cumplió las firmas equivalentes al 10% del censo electoral</a:t>
                      </a:r>
                      <a:endParaRPr lang="es-CO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63680">
                <a:tc>
                  <a:txBody>
                    <a:bodyPr/>
                    <a:lstStyle/>
                    <a:p>
                      <a:pPr algn="ctr"/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Cadena perpetua para abusadores de </a:t>
                      </a:r>
                      <a:r>
                        <a:rPr lang="es-CO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niñ@s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14/08/2008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Gilma Jiménez Gómez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Cumplió con las firmas requeridas y la aprobación del Congreso. No pasó la revisión de la Corte Constitucional por vicios en el trámite.</a:t>
                      </a:r>
                      <a:endParaRPr lang="es-CO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46075"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11/01/2008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Rafael Colmenares </a:t>
                      </a:r>
                      <a:r>
                        <a:rPr lang="es-CO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Faccini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Cumplió con las firmas requeridas pero no obtuvo la aprobación en el Congreso de la República.</a:t>
                      </a:r>
                      <a:endParaRPr lang="es-CO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88026">
                <a:tc>
                  <a:txBody>
                    <a:bodyPr/>
                    <a:lstStyle/>
                    <a:p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Reelección Presidencial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12/03/2018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Luis Guillermo Giraldo Hurtado</a:t>
                      </a:r>
                    </a:p>
                    <a:p>
                      <a:pPr algn="ctr" fontAlgn="t"/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Cumplió con las firmas requeridas y la aprobación del Congreso. No pasó la revisión de la Corte Constitucional por vicios en el trámite.</a:t>
                      </a:r>
                      <a:endParaRPr lang="es-CO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46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Dignidad y garantías laborales en Colombia</a:t>
                      </a:r>
                    </a:p>
                    <a:p>
                      <a:pPr algn="ctr"/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18/02/2018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Venus Albeiro Silva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superó la revisión de firmas para la inscripción de Comité Promotor de la Iniciativa.</a:t>
                      </a:r>
                      <a:endParaRPr lang="es-CO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63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Referendo Revoquemos al Congreso</a:t>
                      </a:r>
                    </a:p>
                    <a:p>
                      <a:pPr algn="ctr"/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30/08/2012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Camilo Ernesto Romero Galeano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iniciativa no reunió el número de firmas necesario para su aprobación tras la culminación del plazo en julio de 2013.</a:t>
                      </a:r>
                      <a:endParaRPr lang="es-CO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8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Referendo Unidos por la Vida</a:t>
                      </a: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30/04/2013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Marcela Posada Arbeláez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PENDIENTE</a:t>
                      </a:r>
                      <a:endParaRPr lang="es-CO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7704" y="260648"/>
            <a:ext cx="52304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¿Qué es el referend</a:t>
            </a:r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o?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7" y="1836372"/>
            <a:ext cx="8964488" cy="478369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95536" y="1196752"/>
            <a:ext cx="8496943" cy="5632311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 smtClean="0">
                <a:solidFill>
                  <a:schemeClr val="bg1"/>
                </a:solidFill>
              </a:rPr>
              <a:t>El </a:t>
            </a:r>
            <a:r>
              <a:rPr lang="es-CO" dirty="0">
                <a:solidFill>
                  <a:schemeClr val="bg1"/>
                </a:solidFill>
              </a:rPr>
              <a:t>referendo es un mecanismo de participación ciudadana que, en Colombia, está regulado por la Ley 134 de 1994. El artículo 3 de esta ley define referendo como la "convocatoria que se hace al pueblo para que apruebe o rechace un proyecto de norma jurídica, o derogue o no una norma ya vigente". Este mecanismo de participación ciudadana se puede llevar a cabo en diferentes escalas, puede ser a nivel nacional, regional, departamental, distrital, municipal o local.</a:t>
            </a: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3" b="89778" l="9778" r="89778">
                        <a14:foregroundMark x1="36889" y1="60000" x2="36889" y2="60000"/>
                        <a14:backgroundMark x1="55556" y1="81333" x2="5555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4771" l="9328" r="92164">
                        <a14:foregroundMark x1="25746" y1="67647" x2="25746" y2="67647"/>
                        <a14:foregroundMark x1="22761" y1="51961" x2="22761" y2="51961"/>
                        <a14:foregroundMark x1="44403" y1="70915" x2="44403" y2="70915"/>
                        <a14:foregroundMark x1="58582" y1="86275" x2="58582" y2="86275"/>
                        <a14:foregroundMark x1="52239" y1="95098" x2="52239" y2="95098"/>
                        <a14:foregroundMark x1="75746" y1="21242" x2="75746" y2="21242"/>
                        <a14:foregroundMark x1="73507" y1="34967" x2="73507" y2="34967"/>
                        <a14:foregroundMark x1="74254" y1="18301" x2="74254" y2="18301"/>
                        <a14:foregroundMark x1="75746" y1="32353" x2="75746" y2="32353"/>
                        <a14:foregroundMark x1="36940" y1="49673" x2="36940" y2="49673"/>
                        <a14:foregroundMark x1="36567" y1="44118" x2="36567" y2="44118"/>
                        <a14:foregroundMark x1="77985" y1="72876" x2="77985" y2="72876"/>
                        <a14:foregroundMark x1="77612" y1="83333" x2="77612" y2="83333"/>
                        <a14:foregroundMark x1="92164" y1="58497" x2="92164" y2="58497"/>
                        <a14:foregroundMark x1="44776" y1="52614" x2="44776" y2="52614"/>
                        <a14:foregroundMark x1="31716" y1="50327" x2="31716" y2="50327"/>
                        <a14:foregroundMark x1="38060" y1="48039" x2="38060" y2="48039"/>
                        <a14:foregroundMark x1="50373" y1="46732" x2="50373" y2="46732"/>
                        <a14:foregroundMark x1="40299" y1="52288" x2="40299" y2="52288"/>
                        <a14:foregroundMark x1="48507" y1="51307" x2="48507" y2="51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68533"/>
            <a:ext cx="4516550" cy="515695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907704" y="260648"/>
            <a:ext cx="52304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Propósito del referendo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616" y="1700808"/>
            <a:ext cx="7056784" cy="480131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/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 smtClean="0">
                <a:solidFill>
                  <a:schemeClr val="bg1"/>
                </a:solidFill>
              </a:rPr>
              <a:t>Consiste </a:t>
            </a:r>
            <a:r>
              <a:rPr lang="es-CO" dirty="0">
                <a:solidFill>
                  <a:schemeClr val="bg1"/>
                </a:solidFill>
              </a:rPr>
              <a:t>en que los proyectos de interés para la comunidad sean autorizados y ejecutados; es decir, el referendo es una instancia a la que el pueblo puede acudir en caso de que la corporación encargada de aprobar la ley no la acepte o simplemente deje vencer el plazo para discutirla y aprobarla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7704" y="260648"/>
            <a:ext cx="52304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Tipos de referendo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" b="99487" l="625" r="70521">
                        <a14:foregroundMark x1="10938" y1="86496" x2="10938" y2="86496"/>
                        <a14:foregroundMark x1="5000" y1="80513" x2="5000" y2="80513"/>
                        <a14:foregroundMark x1="34167" y1="20000" x2="34167" y2="20000"/>
                        <a14:foregroundMark x1="49271" y1="32991" x2="49271" y2="32991"/>
                        <a14:foregroundMark x1="50000" y1="29915" x2="50000" y2="29915"/>
                        <a14:foregroundMark x1="52188" y1="37094" x2="52188" y2="37094"/>
                        <a14:foregroundMark x1="47083" y1="29573" x2="47083" y2="29573"/>
                        <a14:foregroundMark x1="51458" y1="34530" x2="51458" y2="34530"/>
                        <a14:foregroundMark x1="56250" y1="17436" x2="56250" y2="17436"/>
                        <a14:backgroundMark x1="2813" y1="39316" x2="2813" y2="39316"/>
                        <a14:backgroundMark x1="3333" y1="66325" x2="3333" y2="66325"/>
                        <a14:backgroundMark x1="37188" y1="93162" x2="37188" y2="93162"/>
                        <a14:backgroundMark x1="65521" y1="35043" x2="65521" y2="35043"/>
                        <a14:backgroundMark x1="68021" y1="58974" x2="68021" y2="58974"/>
                        <a14:backgroundMark x1="27292" y1="5128" x2="27292" y2="5128"/>
                        <a14:backgroundMark x1="39792" y1="5641" x2="39792" y2="5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68534"/>
            <a:ext cx="9144000" cy="557212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3528" y="1484784"/>
            <a:ext cx="8424936" cy="6186309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bg1"/>
                </a:solidFill>
              </a:rPr>
              <a:t>Referendo derogatorio</a:t>
            </a:r>
            <a:r>
              <a:rPr lang="es-CO" dirty="0" smtClean="0">
                <a:solidFill>
                  <a:schemeClr val="bg1"/>
                </a:solidFill>
              </a:rPr>
              <a:t>: Es el sometimiento de un acto legislativo, de una ley, de una ordenanza, de un acuerdo o de una resolución local en alguna de sus partes o en su integridad, a consideración del pueblo para que este decida si lo deroga o no.</a:t>
            </a: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</a:rPr>
              <a:t>Referendo </a:t>
            </a:r>
            <a:r>
              <a:rPr lang="es-CO" b="1" dirty="0">
                <a:solidFill>
                  <a:schemeClr val="bg1"/>
                </a:solidFill>
              </a:rPr>
              <a:t>aprobatorio</a:t>
            </a:r>
            <a:r>
              <a:rPr lang="es-CO" dirty="0">
                <a:solidFill>
                  <a:schemeClr val="bg1"/>
                </a:solidFill>
              </a:rPr>
              <a:t>: </a:t>
            </a:r>
            <a:r>
              <a:rPr lang="es-CO" dirty="0" smtClean="0">
                <a:solidFill>
                  <a:schemeClr val="bg1"/>
                </a:solidFill>
              </a:rPr>
              <a:t>Existen dos formas. El primero es el sometimiento de un proyecto de acto legislativo, de una ley, de una ordenanza, de acuerdo o de una resolución local, de iniciativa popular, que no haya sido adoptado por la organización pública correspondiente, a consideración del pueblo para que este decida si lo aprueba o lo rechaza, total o parcialmente; </a:t>
            </a:r>
            <a:r>
              <a:rPr lang="es-CO" dirty="0">
                <a:solidFill>
                  <a:schemeClr val="bg1"/>
                </a:solidFill>
              </a:rPr>
              <a:t>y la segunda el cual se prevé como mecanismo para convertir una región en entidad territorial (Artículos 306 y 307 de la C.P.), decisión adoptada por el Congreso la cual deberá someterse a referendo de los ciudadanos de los departamentos interesados. El referendo aprobatorio, en el caso de aprobación de reforma constitucional, ha sido llamado por la doctrina como REFERENDO CONSTITUCIONAL.</a:t>
            </a: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3" b="97521" l="8343" r="92584">
                        <a14:foregroundMark x1="10660" y1="82438" x2="10660" y2="82438"/>
                        <a14:foregroundMark x1="9270" y1="95868" x2="9270" y2="95868"/>
                        <a14:foregroundMark x1="8343" y1="82851" x2="8343" y2="82851"/>
                        <a14:foregroundMark x1="31518" y1="89669" x2="31518" y2="89669"/>
                        <a14:foregroundMark x1="12051" y1="97727" x2="12051" y2="97727"/>
                        <a14:foregroundMark x1="17613" y1="96488" x2="17613" y2="96488"/>
                        <a14:foregroundMark x1="68134" y1="83058" x2="68134" y2="83058"/>
                        <a14:foregroundMark x1="60371" y1="93595" x2="60371" y2="93595"/>
                        <a14:foregroundMark x1="81692" y1="81405" x2="81692" y2="81405"/>
                        <a14:foregroundMark x1="61182" y1="95248" x2="61182" y2="95248"/>
                        <a14:foregroundMark x1="63268" y1="25826" x2="63268" y2="25826"/>
                        <a14:foregroundMark x1="48088" y1="36364" x2="48088" y2="36364"/>
                        <a14:foregroundMark x1="57590" y1="50620" x2="57590" y2="50620"/>
                        <a14:foregroundMark x1="32561" y1="28099" x2="32561" y2="28099"/>
                        <a14:foregroundMark x1="48783" y1="11157" x2="48783" y2="11157"/>
                        <a14:foregroundMark x1="50058" y1="2893" x2="50058" y2="2893"/>
                        <a14:foregroundMark x1="85400" y1="56198" x2="85400" y2="56198"/>
                        <a14:foregroundMark x1="92584" y1="69835" x2="92584" y2="69835"/>
                        <a14:foregroundMark x1="85284" y1="53306" x2="85284" y2="53306"/>
                        <a14:foregroundMark x1="39397" y1="58058" x2="39397" y2="58058"/>
                        <a14:foregroundMark x1="11472" y1="68388" x2="11472" y2="68388"/>
                        <a14:foregroundMark x1="11356" y1="62397" x2="11356" y2="62397"/>
                        <a14:foregroundMark x1="40556" y1="50207" x2="40556" y2="50207"/>
                        <a14:foregroundMark x1="12399" y1="84298" x2="12399" y2="84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8" y="1412776"/>
            <a:ext cx="8732237" cy="489733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50645" y="1772816"/>
            <a:ext cx="8424936" cy="3970318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</a:rPr>
              <a:t>Cualquier </a:t>
            </a:r>
            <a:r>
              <a:rPr lang="es-CO" dirty="0">
                <a:solidFill>
                  <a:schemeClr val="bg1"/>
                </a:solidFill>
              </a:rPr>
              <a:t>ciudadano, organización social, partido o movimiento político puede solicitar a la Registraduría ser inscrito como promotor del referendo. La Registraduría tiene un plazo de 8 días para verificar si su petición cumple con los requisitos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CO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Una vez inscrito, </a:t>
            </a:r>
            <a:r>
              <a:rPr lang="es-CO" dirty="0" smtClean="0">
                <a:solidFill>
                  <a:schemeClr val="bg1"/>
                </a:solidFill>
              </a:rPr>
              <a:t>se entregará </a:t>
            </a:r>
            <a:r>
              <a:rPr lang="es-CO" dirty="0">
                <a:solidFill>
                  <a:schemeClr val="bg1"/>
                </a:solidFill>
              </a:rPr>
              <a:t>al promotor </a:t>
            </a:r>
            <a:r>
              <a:rPr lang="es-CO" dirty="0" smtClean="0">
                <a:solidFill>
                  <a:schemeClr val="bg1"/>
                </a:solidFill>
              </a:rPr>
              <a:t>un </a:t>
            </a:r>
            <a:r>
              <a:rPr lang="es-CO" dirty="0">
                <a:solidFill>
                  <a:schemeClr val="bg1"/>
                </a:solidFill>
              </a:rPr>
              <a:t>formulario para la recolección de apoyos, en el que </a:t>
            </a:r>
            <a:r>
              <a:rPr lang="es-CO" dirty="0" smtClean="0">
                <a:solidFill>
                  <a:schemeClr val="bg1"/>
                </a:solidFill>
              </a:rPr>
              <a:t>deberá </a:t>
            </a:r>
            <a:r>
              <a:rPr lang="es-CO" dirty="0">
                <a:solidFill>
                  <a:schemeClr val="bg1"/>
                </a:solidFill>
              </a:rPr>
              <a:t>aparecer indicado el número de firmas que es necesario para inscribir la iniciativa y un resumen del contenido de la propuesta para que cualquier interesado pueda leerla antes de manifestar su apoyo con su firma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b="1" dirty="0" smtClean="0">
              <a:solidFill>
                <a:schemeClr val="bg1"/>
              </a:solidFill>
            </a:endParaRPr>
          </a:p>
          <a:p>
            <a:pPr algn="just"/>
            <a:endParaRPr lang="es-CO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07704" y="260648"/>
            <a:ext cx="52304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</a:t>
            </a:r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 se necesita para realizar un referendo?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8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2383" l="6641" r="92676">
                        <a14:foregroundMark x1="6738" y1="77637" x2="6738" y2="77637"/>
                        <a14:foregroundMark x1="31348" y1="87598" x2="31348" y2="87598"/>
                        <a14:foregroundMark x1="18066" y1="67578" x2="18066" y2="67578"/>
                        <a14:foregroundMark x1="20215" y1="92480" x2="20215" y2="92480"/>
                        <a14:foregroundMark x1="92676" y1="17188" x2="92676" y2="17188"/>
                        <a14:foregroundMark x1="48828" y1="73145" x2="48828" y2="73145"/>
                        <a14:foregroundMark x1="50781" y1="66113" x2="50781" y2="66113"/>
                        <a14:foregroundMark x1="63965" y1="57617" x2="63965" y2="57617"/>
                        <a14:foregroundMark x1="74219" y1="50586" x2="74219" y2="50586"/>
                        <a14:foregroundMark x1="82422" y1="45605" x2="82422" y2="45605"/>
                        <a14:foregroundMark x1="88574" y1="40918" x2="88574" y2="40918"/>
                        <a14:backgroundMark x1="76074" y1="26953" x2="76074" y2="26953"/>
                        <a14:backgroundMark x1="83594" y1="24023" x2="83594" y2="24023"/>
                        <a14:backgroundMark x1="77734" y1="44434" x2="77734" y2="44434"/>
                        <a14:backgroundMark x1="80762" y1="36328" x2="80762" y2="36328"/>
                        <a14:backgroundMark x1="67188" y1="38672" x2="67188" y2="38672"/>
                        <a14:backgroundMark x1="61914" y1="46777" x2="61914" y2="46777"/>
                        <a14:backgroundMark x1="63379" y1="47363" x2="63379" y2="47363"/>
                        <a14:backgroundMark x1="42090" y1="76172" x2="42090" y2="76172"/>
                        <a14:backgroundMark x1="26855" y1="58008" x2="26855" y2="58008"/>
                        <a14:backgroundMark x1="87500" y1="33301" x2="87500" y2="33301"/>
                        <a14:backgroundMark x1="84277" y1="39746" x2="84277" y2="39746"/>
                        <a14:backgroundMark x1="89453" y1="22461" x2="89453" y2="22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907704" y="260648"/>
            <a:ext cx="52304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</a:t>
            </a:r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 se necesita para realizar un referendo?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0645" y="1772816"/>
            <a:ext cx="8424936" cy="480131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</a:rPr>
              <a:t>Una </a:t>
            </a:r>
            <a:r>
              <a:rPr lang="es-CO" dirty="0">
                <a:solidFill>
                  <a:schemeClr val="bg1"/>
                </a:solidFill>
              </a:rPr>
              <a:t>vez entregados los formularios de recolección de apoyos a los promotores, contarán con 6 meses para recolectar las firmas de apoyo, plazo que puede ser prorrogado en caso de fuerza mayor o caso fortuito, hasta por 3 meses más, en la forma y por el tiempo que señale el Consejo Nacional Electoral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En un plazo de 45 días calendario, contado a partir de la fecha de la entrega de los formularios por los promotores, el Registrador certificará el número de respaldos válidos y nulos y si se ha cumplido con los requisitos constitucionales y legales exigidos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El referendo deberá realizarse dentro de los seis meses siguientes a la presentación de la solicitud. La votación no podrá coincidir con ningún acto electoral ni puede acumularse la votación de más de tres referendos para la misma fecha.</a:t>
            </a:r>
          </a:p>
          <a:p>
            <a:pPr algn="just"/>
            <a:endParaRPr lang="es-CO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260648"/>
            <a:ext cx="52304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</a:t>
            </a:r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 se necesita para realizar un referendo?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20" y="1424608"/>
            <a:ext cx="5433392" cy="543339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5939" y="1584087"/>
            <a:ext cx="8640960" cy="480131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CO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</a:rPr>
              <a:t>En </a:t>
            </a:r>
            <a:r>
              <a:rPr lang="es-CO" dirty="0">
                <a:solidFill>
                  <a:schemeClr val="bg1"/>
                </a:solidFill>
              </a:rPr>
              <a:t>la tarjeta electoral que deberá diseñar el Registrador deberá contener con claridad la información necesaria para que los ciudadanos manifiesten libremente su opinión.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La Corte Constitucional o el tribunal contencioso administrativo correspondiente deberán revisar previamente la constitucionalidad del texto sometido a referendo.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El referendo será aprobado si la opción del Sí obtiene la mitad más uno de los votantes, siempre y cuando en la votación participe al menos la cuarta parte de los ciudadanos que componen el censo electoral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Cuando en un referendo hay más de una iniciativa (es decir, hay más de una ley que se pretende cambiar o aplicar), los miembros que van a respaldar las iniciativas solo podrán apoyar con su firma a una de ellas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  <a:endParaRPr lang="es-CO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15616" y="260648"/>
            <a:ext cx="6552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Formato para la recolección de firmas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51" y="1484784"/>
            <a:ext cx="6971058" cy="49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404664"/>
            <a:ext cx="655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Formato referendo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53" y="1772816"/>
            <a:ext cx="5126454" cy="366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912</Words>
  <Application>Microsoft Office PowerPoint</Application>
  <PresentationFormat>Presentación en pantalla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HOYOS FLOREZ</dc:creator>
  <cp:lastModifiedBy>MAURICIO HOYOS FLOREZ</cp:lastModifiedBy>
  <cp:revision>23</cp:revision>
  <dcterms:created xsi:type="dcterms:W3CDTF">2018-11-08T11:42:19Z</dcterms:created>
  <dcterms:modified xsi:type="dcterms:W3CDTF">2018-11-21T00:31:09Z</dcterms:modified>
</cp:coreProperties>
</file>