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57" r:id="rId4"/>
    <p:sldId id="258" r:id="rId5"/>
    <p:sldId id="259" r:id="rId6"/>
    <p:sldId id="260" r:id="rId7"/>
    <p:sldId id="261" r:id="rId8"/>
    <p:sldId id="262" r:id="rId9"/>
    <p:sldId id="263" r:id="rId10"/>
    <p:sldId id="264" r:id="rId11"/>
    <p:sldId id="266" r:id="rId1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13E6FA21-D682-4548-94F9-AD9E4203C7D0}" type="datetimeFigureOut">
              <a:rPr lang="es-ES" smtClean="0"/>
              <a:t>08/11/2018</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2033D1D6-3987-4295-B3D8-F85F88E6EE0D}"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3E6FA21-D682-4548-94F9-AD9E4203C7D0}" type="datetimeFigureOut">
              <a:rPr lang="es-ES" smtClean="0"/>
              <a:t>08/11/2018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033D1D6-3987-4295-B3D8-F85F88E6EE0D}"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3E6FA21-D682-4548-94F9-AD9E4203C7D0}" type="datetimeFigureOut">
              <a:rPr lang="es-ES" smtClean="0"/>
              <a:t>08/11/2018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033D1D6-3987-4295-B3D8-F85F88E6EE0D}"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3E6FA21-D682-4548-94F9-AD9E4203C7D0}" type="datetimeFigureOut">
              <a:rPr lang="es-ES" smtClean="0"/>
              <a:t>08/11/2018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033D1D6-3987-4295-B3D8-F85F88E6EE0D}"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13E6FA21-D682-4548-94F9-AD9E4203C7D0}" type="datetimeFigureOut">
              <a:rPr lang="es-ES" smtClean="0"/>
              <a:t>08/11/2018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033D1D6-3987-4295-B3D8-F85F88E6EE0D}"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13E6FA21-D682-4548-94F9-AD9E4203C7D0}" type="datetimeFigureOut">
              <a:rPr lang="es-ES" smtClean="0"/>
              <a:t>08/11/2018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033D1D6-3987-4295-B3D8-F85F88E6EE0D}"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13E6FA21-D682-4548-94F9-AD9E4203C7D0}" type="datetimeFigureOut">
              <a:rPr lang="es-ES" smtClean="0"/>
              <a:t>08/11/2018</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2033D1D6-3987-4295-B3D8-F85F88E6EE0D}"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13E6FA21-D682-4548-94F9-AD9E4203C7D0}" type="datetimeFigureOut">
              <a:rPr lang="es-ES" smtClean="0"/>
              <a:t>08/11/2018</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2033D1D6-3987-4295-B3D8-F85F88E6EE0D}"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3E6FA21-D682-4548-94F9-AD9E4203C7D0}" type="datetimeFigureOut">
              <a:rPr lang="es-ES" smtClean="0"/>
              <a:t>08/11/2018</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2033D1D6-3987-4295-B3D8-F85F88E6EE0D}"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13E6FA21-D682-4548-94F9-AD9E4203C7D0}" type="datetimeFigureOut">
              <a:rPr lang="es-ES" smtClean="0"/>
              <a:t>08/11/2018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033D1D6-3987-4295-B3D8-F85F88E6EE0D}"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13E6FA21-D682-4548-94F9-AD9E4203C7D0}" type="datetimeFigureOut">
              <a:rPr lang="es-ES" smtClean="0"/>
              <a:t>08/11/2018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2033D1D6-3987-4295-B3D8-F85F88E6EE0D}" type="slidenum">
              <a:rPr lang="es-ES" smtClean="0"/>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3E6FA21-D682-4548-94F9-AD9E4203C7D0}" type="datetimeFigureOut">
              <a:rPr lang="es-ES" smtClean="0"/>
              <a:t>08/11/2018</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033D1D6-3987-4295-B3D8-F85F88E6EE0D}" type="slidenum">
              <a:rPr lang="es-ES" smtClean="0"/>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33400" y="404664"/>
            <a:ext cx="7854696" cy="5688632"/>
          </a:xfrm>
        </p:spPr>
        <p:txBody>
          <a:bodyPr/>
          <a:lstStyle/>
          <a:p>
            <a:pPr algn="ctr"/>
            <a:r>
              <a:rPr lang="es-CO" dirty="0" smtClean="0">
                <a:solidFill>
                  <a:schemeClr val="bg1"/>
                </a:solidFill>
                <a:latin typeface="Times New Roman" pitchFamily="18" charset="0"/>
                <a:cs typeface="Times New Roman" pitchFamily="18" charset="0"/>
              </a:rPr>
              <a:t>Fundamento Social del Derecho</a:t>
            </a:r>
          </a:p>
          <a:p>
            <a:pPr algn="ctr"/>
            <a:endParaRPr lang="es-CO" dirty="0" smtClean="0">
              <a:solidFill>
                <a:schemeClr val="bg1"/>
              </a:solidFill>
              <a:latin typeface="Times New Roman" pitchFamily="18" charset="0"/>
              <a:cs typeface="Times New Roman" pitchFamily="18" charset="0"/>
            </a:endParaRPr>
          </a:p>
          <a:p>
            <a:pPr algn="ctr"/>
            <a:endParaRPr lang="es-CO" dirty="0" smtClean="0">
              <a:solidFill>
                <a:schemeClr val="bg1"/>
              </a:solidFill>
              <a:latin typeface="Times New Roman" pitchFamily="18" charset="0"/>
              <a:cs typeface="Times New Roman" pitchFamily="18" charset="0"/>
            </a:endParaRPr>
          </a:p>
          <a:p>
            <a:pPr algn="ctr">
              <a:spcBef>
                <a:spcPts val="0"/>
              </a:spcBef>
            </a:pPr>
            <a:r>
              <a:rPr lang="es-CO" dirty="0" smtClean="0">
                <a:solidFill>
                  <a:schemeClr val="bg1"/>
                </a:solidFill>
                <a:latin typeface="Times New Roman" pitchFamily="18" charset="0"/>
                <a:cs typeface="Times New Roman" pitchFamily="18" charset="0"/>
              </a:rPr>
              <a:t>Presentado por:</a:t>
            </a:r>
          </a:p>
          <a:p>
            <a:pPr algn="ctr">
              <a:spcBef>
                <a:spcPts val="0"/>
              </a:spcBef>
            </a:pPr>
            <a:r>
              <a:rPr lang="es-CO" dirty="0" smtClean="0">
                <a:solidFill>
                  <a:schemeClr val="bg1"/>
                </a:solidFill>
                <a:latin typeface="Times New Roman" pitchFamily="18" charset="0"/>
                <a:cs typeface="Times New Roman" pitchFamily="18" charset="0"/>
              </a:rPr>
              <a:t>Vianis Chávez Miranda</a:t>
            </a:r>
          </a:p>
          <a:p>
            <a:pPr algn="ctr">
              <a:spcBef>
                <a:spcPts val="0"/>
              </a:spcBef>
            </a:pPr>
            <a:r>
              <a:rPr lang="es-CO" dirty="0" smtClean="0">
                <a:solidFill>
                  <a:schemeClr val="bg1"/>
                </a:solidFill>
                <a:latin typeface="Times New Roman" pitchFamily="18" charset="0"/>
                <a:cs typeface="Times New Roman" pitchFamily="18" charset="0"/>
              </a:rPr>
              <a:t>Manuela Présiga Arango</a:t>
            </a:r>
          </a:p>
          <a:p>
            <a:pPr algn="ctr"/>
            <a:endParaRPr lang="es-CO" dirty="0" smtClean="0">
              <a:solidFill>
                <a:schemeClr val="bg1"/>
              </a:solidFill>
              <a:latin typeface="Times New Roman" pitchFamily="18" charset="0"/>
              <a:cs typeface="Times New Roman" pitchFamily="18" charset="0"/>
            </a:endParaRPr>
          </a:p>
          <a:p>
            <a:pPr algn="ctr"/>
            <a:endParaRPr lang="es-CO" dirty="0" smtClean="0">
              <a:solidFill>
                <a:schemeClr val="bg1"/>
              </a:solidFill>
              <a:latin typeface="Times New Roman" pitchFamily="18" charset="0"/>
              <a:cs typeface="Times New Roman" pitchFamily="18" charset="0"/>
            </a:endParaRPr>
          </a:p>
          <a:p>
            <a:pPr algn="ctr"/>
            <a:endParaRPr lang="es-CO" dirty="0" smtClean="0">
              <a:solidFill>
                <a:schemeClr val="bg1"/>
              </a:solidFill>
              <a:latin typeface="Times New Roman" pitchFamily="18" charset="0"/>
              <a:cs typeface="Times New Roman" pitchFamily="18" charset="0"/>
            </a:endParaRPr>
          </a:p>
          <a:p>
            <a:pPr algn="ctr"/>
            <a:r>
              <a:rPr lang="es-CO" dirty="0" smtClean="0">
                <a:solidFill>
                  <a:schemeClr val="bg1"/>
                </a:solidFill>
                <a:latin typeface="Times New Roman" pitchFamily="18" charset="0"/>
                <a:cs typeface="Times New Roman" pitchFamily="18" charset="0"/>
              </a:rPr>
              <a:t>Instituto Tecnológico Metropolitano</a:t>
            </a:r>
          </a:p>
          <a:p>
            <a:pPr algn="ctr"/>
            <a:endParaRPr lang="es-CO" dirty="0" smtClean="0">
              <a:solidFill>
                <a:schemeClr val="bg1"/>
              </a:solidFill>
              <a:latin typeface="Times New Roman" pitchFamily="18" charset="0"/>
              <a:cs typeface="Times New Roman" pitchFamily="18" charset="0"/>
            </a:endParaRPr>
          </a:p>
          <a:p>
            <a:pPr algn="ctr"/>
            <a:r>
              <a:rPr lang="es-CO" dirty="0" smtClean="0">
                <a:solidFill>
                  <a:schemeClr val="bg1"/>
                </a:solidFill>
                <a:latin typeface="Times New Roman" pitchFamily="18" charset="0"/>
                <a:cs typeface="Times New Roman" pitchFamily="18" charset="0"/>
              </a:rPr>
              <a:t>2018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6063952"/>
          </a:xfrm>
        </p:spPr>
        <p:txBody>
          <a:bodyPr/>
          <a:lstStyle/>
          <a:p>
            <a:pPr algn="ctr">
              <a:buNone/>
            </a:pPr>
            <a:r>
              <a:rPr lang="es-CO" sz="2000" b="1" dirty="0" smtClean="0">
                <a:latin typeface="Times New Roman" pitchFamily="18" charset="0"/>
                <a:cs typeface="Times New Roman" pitchFamily="18" charset="0"/>
              </a:rPr>
              <a:t>EFECTOS</a:t>
            </a:r>
          </a:p>
          <a:p>
            <a:pPr algn="just">
              <a:buNone/>
            </a:pPr>
            <a:endParaRPr lang="es-CO" sz="2000" dirty="0" smtClean="0">
              <a:latin typeface="Times New Roman" pitchFamily="18" charset="0"/>
              <a:cs typeface="Times New Roman" pitchFamily="18" charset="0"/>
            </a:endParaRPr>
          </a:p>
          <a:p>
            <a:pPr algn="just">
              <a:buNone/>
            </a:pPr>
            <a:r>
              <a:rPr lang="es-ES" sz="2000" dirty="0" smtClean="0"/>
              <a:t>    No impide que la respectiva corporación pública decida sobre tales materiales en el mismo sentido o en sentido distinto al de la iniciativa popular legislativa y normativa. Si así lo hiciere, deberá indicar expresamente si su decisión concuerda o contradice la iniciativa, así como los motivos que tuvo para ello.</a:t>
            </a:r>
            <a:endParaRPr lang="es-ES" sz="2000" dirty="0" smtClean="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6063952"/>
          </a:xfrm>
        </p:spPr>
        <p:txBody>
          <a:bodyPr>
            <a:normAutofit/>
          </a:bodyPr>
          <a:lstStyle/>
          <a:p>
            <a:pPr algn="ctr">
              <a:buNone/>
            </a:pPr>
            <a:endParaRPr lang="es-CO" sz="9600" dirty="0" smtClean="0">
              <a:latin typeface="Times New Roman" pitchFamily="18" charset="0"/>
              <a:cs typeface="Times New Roman" pitchFamily="18" charset="0"/>
            </a:endParaRPr>
          </a:p>
          <a:p>
            <a:pPr algn="ctr">
              <a:buNone/>
            </a:pPr>
            <a:r>
              <a:rPr lang="es-CO" sz="9600" dirty="0" smtClean="0">
                <a:latin typeface="Times New Roman" pitchFamily="18" charset="0"/>
                <a:cs typeface="Times New Roman" pitchFamily="18" charset="0"/>
              </a:rPr>
              <a:t>Gracias.</a:t>
            </a:r>
            <a:endParaRPr lang="es-ES" sz="9600" dirty="0" smtClean="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48680"/>
            <a:ext cx="8229600" cy="5775920"/>
          </a:xfrm>
        </p:spPr>
        <p:txBody>
          <a:bodyPr/>
          <a:lstStyle/>
          <a:p>
            <a:pPr algn="ctr">
              <a:buNone/>
            </a:pPr>
            <a:r>
              <a:rPr lang="es-ES" sz="2000" b="1" dirty="0" smtClean="0">
                <a:latin typeface="Times New Roman" pitchFamily="18" charset="0"/>
                <a:cs typeface="Times New Roman" pitchFamily="18" charset="0"/>
              </a:rPr>
              <a:t>ARTICULO 103 DE 1991</a:t>
            </a:r>
          </a:p>
          <a:p>
            <a:pPr algn="just">
              <a:buNone/>
            </a:pPr>
            <a:r>
              <a:rPr lang="es-ES" sz="2000" dirty="0" smtClean="0">
                <a:latin typeface="Times New Roman" pitchFamily="18" charset="0"/>
                <a:cs typeface="Times New Roman" pitchFamily="18" charset="0"/>
              </a:rPr>
              <a:t>    </a:t>
            </a:r>
          </a:p>
          <a:p>
            <a:pPr algn="just">
              <a:buNone/>
            </a:pPr>
            <a:r>
              <a:rPr lang="es-ES" sz="2000" dirty="0" smtClean="0">
                <a:latin typeface="Times New Roman" pitchFamily="18" charset="0"/>
                <a:cs typeface="Times New Roman" pitchFamily="18" charset="0"/>
              </a:rPr>
              <a:t>    Son mecanismos de participación del pueblo en ejercicio de su soberanía: el voto, el plebiscito, el referendo, la consulta popular, el cabildo abierto, la iniciativa legislativa y la revocatoria del mandato. La ley los reglamentará.</a:t>
            </a:r>
          </a:p>
          <a:p>
            <a:pPr algn="just">
              <a:buNone/>
            </a:pPr>
            <a:r>
              <a:rPr lang="es-ES" sz="2000" dirty="0" smtClean="0">
                <a:latin typeface="Times New Roman" pitchFamily="18" charset="0"/>
                <a:cs typeface="Times New Roman" pitchFamily="18" charset="0"/>
              </a:rPr>
              <a:t>    El Estado contribuirá a la organización, promoción y capacitación de las asociaciones profesionales, cívicas, sindicales, comunitarias, juveniles, benéficas o de utilidad común no gubernamentales, sin detrimento de su autonomía con el objeto de que constituyan mecanismos democráticos de representación en las diferentes instancias de participación, concertación, control y vigilancia de la gestión pública que se establezcan.</a:t>
            </a:r>
          </a:p>
          <a:p>
            <a:pPr algn="ctr">
              <a:buNone/>
            </a:pPr>
            <a:endParaRPr lang="es-ES" sz="2000" dirty="0" smtClean="0">
              <a:latin typeface="Times New Roman" pitchFamily="18" charset="0"/>
              <a:cs typeface="Times New Roman" pitchFamily="18" charset="0"/>
            </a:endParaRPr>
          </a:p>
          <a:p>
            <a:pPr algn="just">
              <a:buNone/>
            </a:pPr>
            <a:r>
              <a:rPr lang="es-ES" sz="2000" dirty="0" smtClean="0">
                <a:latin typeface="Times New Roman" pitchFamily="18" charset="0"/>
                <a:cs typeface="Times New Roman" pitchFamily="18" charset="0"/>
              </a:rPr>
              <a:t>    </a:t>
            </a:r>
          </a:p>
          <a:p>
            <a:pPr algn="just">
              <a:buNone/>
            </a:pPr>
            <a:endParaRPr lang="es-ES" sz="2000" b="1"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48680"/>
            <a:ext cx="8229600" cy="5775920"/>
          </a:xfrm>
        </p:spPr>
        <p:txBody>
          <a:bodyPr/>
          <a:lstStyle/>
          <a:p>
            <a:pPr algn="ctr">
              <a:buNone/>
            </a:pPr>
            <a:r>
              <a:rPr lang="es-CO" sz="2000" b="1" dirty="0" smtClean="0">
                <a:latin typeface="Times New Roman" pitchFamily="18" charset="0"/>
                <a:cs typeface="Times New Roman" pitchFamily="18" charset="0"/>
              </a:rPr>
              <a:t>INICIATIVA LEGISLATIVA</a:t>
            </a:r>
          </a:p>
          <a:p>
            <a:pPr algn="ctr">
              <a:buNone/>
            </a:pPr>
            <a:endParaRPr lang="es-ES" sz="2000" dirty="0" smtClean="0">
              <a:latin typeface="Times New Roman" pitchFamily="18" charset="0"/>
              <a:cs typeface="Times New Roman" pitchFamily="18" charset="0"/>
            </a:endParaRPr>
          </a:p>
          <a:p>
            <a:pPr algn="just">
              <a:buNone/>
            </a:pPr>
            <a:r>
              <a:rPr lang="es-ES" sz="2000" dirty="0" smtClean="0">
                <a:latin typeface="Times New Roman" pitchFamily="18" charset="0"/>
                <a:cs typeface="Times New Roman" pitchFamily="18" charset="0"/>
              </a:rPr>
              <a:t>    De acuerdo con el artículo 2 de la Ley 134 de 1994, la iniciativa popular legislativa y normativa ante las corporaciones públicas es el derecho político de un grupo de ciudadanos de presentar Proyecto de Acto Legislativo y de ley ante el Congreso de la República, de Ordenanza ante las Asambleas Departamentales, de Acuerdo ante los Concejos Municipales o Distritales y de Resolución ante las Juntas Administradoras Locales, y demás resoluciones de las corporaciones de las entidades territoriales, de acuerdo con las leyes que reglamentan, según el caso, para que sean debatidos y posteriormente aprobados, modificados o negados por la corporación pública correspondiente.</a:t>
            </a:r>
          </a:p>
          <a:p>
            <a:pPr algn="just">
              <a:buNone/>
            </a:pPr>
            <a:endParaRPr lang="es-ES" sz="2000" b="1"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48680"/>
            <a:ext cx="8229600" cy="5775920"/>
          </a:xfrm>
        </p:spPr>
        <p:txBody>
          <a:bodyPr/>
          <a:lstStyle/>
          <a:p>
            <a:pPr algn="ctr">
              <a:buNone/>
            </a:pPr>
            <a:r>
              <a:rPr lang="es-CO" b="1" dirty="0" smtClean="0">
                <a:latin typeface="Times New Roman" pitchFamily="18" charset="0"/>
                <a:cs typeface="Times New Roman" pitchFamily="18" charset="0"/>
              </a:rPr>
              <a:t>TIPOS DE INICIATIVA LEGISLATIVA</a:t>
            </a:r>
          </a:p>
          <a:p>
            <a:pPr algn="just"/>
            <a:endParaRPr lang="es-CO" sz="1800" dirty="0" smtClean="0">
              <a:latin typeface="Times New Roman" pitchFamily="18" charset="0"/>
              <a:cs typeface="Times New Roman" pitchFamily="18" charset="0"/>
            </a:endParaRPr>
          </a:p>
          <a:p>
            <a:pPr algn="just"/>
            <a:r>
              <a:rPr lang="es-CO" sz="1800" dirty="0" smtClean="0">
                <a:latin typeface="Times New Roman" pitchFamily="18" charset="0"/>
                <a:cs typeface="Times New Roman" pitchFamily="18" charset="0"/>
              </a:rPr>
              <a:t>A SABER: la que corresponde o de la que son titulares los miembros de las Cámaras, es decir, tanto los Senadores de la República como los Representantes a la Cámara, en la respectiva célula legislativa; la llamada “iniciativa popular”.</a:t>
            </a:r>
          </a:p>
          <a:p>
            <a:pPr algn="just"/>
            <a:endParaRPr lang="es-CO" sz="1800" dirty="0" smtClean="0">
              <a:latin typeface="Times New Roman" pitchFamily="18" charset="0"/>
              <a:cs typeface="Times New Roman" pitchFamily="18" charset="0"/>
            </a:endParaRPr>
          </a:p>
          <a:p>
            <a:pPr algn="just"/>
            <a:r>
              <a:rPr lang="es-CO" sz="1800" dirty="0" smtClean="0">
                <a:latin typeface="Times New Roman" pitchFamily="18" charset="0"/>
                <a:cs typeface="Times New Roman" pitchFamily="18" charset="0"/>
              </a:rPr>
              <a:t>DE LA PROCURADURIA GENERAL DE LA NACION: Compete directamente al Procurador, la elaboración, preparación y presentación del proyecto de ley en “materias relacionadas con sus funciones”, no obstante que para lograr los propósitos que se persiguen, sea necesario realizar operaciones presupuestales por parte del Gobierno Nacional.</a:t>
            </a:r>
          </a:p>
          <a:p>
            <a:pPr algn="just"/>
            <a:endParaRPr lang="es-CO" sz="1800" dirty="0" smtClean="0">
              <a:latin typeface="Times New Roman" pitchFamily="18" charset="0"/>
              <a:cs typeface="Times New Roman" pitchFamily="18" charset="0"/>
            </a:endParaRPr>
          </a:p>
          <a:p>
            <a:pPr algn="just"/>
            <a:r>
              <a:rPr lang="es-CO" sz="1800" dirty="0" smtClean="0">
                <a:latin typeface="Times New Roman" pitchFamily="18" charset="0"/>
                <a:cs typeface="Times New Roman" pitchFamily="18" charset="0"/>
              </a:rPr>
              <a:t>DE ORGANOS ESTATALES: para presentar proyectos de ley en forma directa ante el Congreso de la República sin necesidad de recurrir a la mediación o autorización de un tercero, se otorga a todos los órganos estatales en ejercicio de su autonomía constitucional, cuando se trate de la determinación de su estructura y funciones.</a:t>
            </a:r>
            <a:endParaRPr lang="es-ES" sz="1800" dirty="0" smtClean="0">
              <a:latin typeface="Times New Roman" pitchFamily="18" charset="0"/>
              <a:cs typeface="Times New Roman" pitchFamily="18" charset="0"/>
            </a:endParaRPr>
          </a:p>
          <a:p>
            <a:endParaRPr lang="es-ES" sz="2000" dirty="0" smtClean="0"/>
          </a:p>
          <a:p>
            <a:endParaRPr lang="es-CO" sz="2000" b="1" dirty="0" smtClean="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6063952"/>
          </a:xfrm>
        </p:spPr>
        <p:txBody>
          <a:bodyPr/>
          <a:lstStyle/>
          <a:p>
            <a:pPr algn="ctr">
              <a:buNone/>
            </a:pPr>
            <a:endParaRPr lang="es-CO" b="1" dirty="0" smtClean="0">
              <a:latin typeface="Times New Roman" pitchFamily="18" charset="0"/>
              <a:cs typeface="Times New Roman" pitchFamily="18" charset="0"/>
            </a:endParaRPr>
          </a:p>
          <a:p>
            <a:pPr algn="ctr">
              <a:buNone/>
            </a:pPr>
            <a:r>
              <a:rPr lang="es-CO" sz="2000" b="1" dirty="0" smtClean="0">
                <a:latin typeface="Times New Roman" pitchFamily="18" charset="0"/>
                <a:cs typeface="Times New Roman" pitchFamily="18" charset="0"/>
              </a:rPr>
              <a:t>REQUISITOS DE INSCRIPCION PARA SER PROMOTOR DE LA INICIATIVA LEGISLATIVA</a:t>
            </a:r>
          </a:p>
          <a:p>
            <a:pPr algn="ctr">
              <a:buNone/>
            </a:pPr>
            <a:endParaRPr lang="es-CO" b="1" dirty="0" smtClean="0">
              <a:latin typeface="Times New Roman" pitchFamily="18" charset="0"/>
              <a:cs typeface="Times New Roman" pitchFamily="18" charset="0"/>
            </a:endParaRPr>
          </a:p>
          <a:p>
            <a:pPr algn="just"/>
            <a:r>
              <a:rPr lang="es-ES" sz="1800" dirty="0" smtClean="0">
                <a:latin typeface="Times New Roman" pitchFamily="18" charset="0"/>
                <a:cs typeface="Times New Roman" pitchFamily="18" charset="0"/>
              </a:rPr>
              <a:t>Se requiere ser ciudadano en ejercicio y contar con el respaldo del cinco por mil de los ciudadanos inscritos en el respectivo censo electoral, deberá ser aprobada en asamblea, congreso o convención, por la mayoría de los asistentes con derecho a voto, y deberá ser la misma asamblea la que los elija.</a:t>
            </a:r>
          </a:p>
          <a:p>
            <a:pPr algn="just"/>
            <a:r>
              <a:rPr lang="es-ES" sz="1800" dirty="0" smtClean="0">
                <a:latin typeface="Times New Roman" pitchFamily="18" charset="0"/>
                <a:cs typeface="Times New Roman" pitchFamily="18" charset="0"/>
              </a:rPr>
              <a:t>Deberá constituirse en comité e inscribirse como tal ante la </a:t>
            </a:r>
            <a:r>
              <a:rPr lang="es-ES" sz="1800" dirty="0" err="1" smtClean="0">
                <a:latin typeface="Times New Roman" pitchFamily="18" charset="0"/>
                <a:cs typeface="Times New Roman" pitchFamily="18" charset="0"/>
              </a:rPr>
              <a:t>Registraduría</a:t>
            </a:r>
            <a:r>
              <a:rPr lang="es-ES" sz="1800" dirty="0" smtClean="0">
                <a:latin typeface="Times New Roman" pitchFamily="18" charset="0"/>
                <a:cs typeface="Times New Roman" pitchFamily="18" charset="0"/>
              </a:rPr>
              <a:t> Nacional del Estado Civil de la correspondiente circunscripción electoral. Este comité estará integrado por nueve ciudadanos, y elegirá el vocero, quien lo presidirá y representará. Si el promotor es la misma organización, partido o movimiento, el comité podrá estar integrado por sus directivas o por las personas que éstas designen para tal efecto.</a:t>
            </a:r>
          </a:p>
          <a:p>
            <a:pPr algn="just"/>
            <a:r>
              <a:rPr lang="es-ES" sz="1800" dirty="0" smtClean="0">
                <a:latin typeface="Times New Roman" pitchFamily="18" charset="0"/>
                <a:cs typeface="Times New Roman" pitchFamily="18" charset="0"/>
              </a:rPr>
              <a:t>En el caso de que la iniciativa legislativa sea presentada por un grupo de concejales o de diputados, el comité será integrado por cinco de ellos, en uno y otro caso, quienes elegirán a su vocero. Por el solo hecho de ser concejal o diputado se podrá ser promotor.</a:t>
            </a:r>
          </a:p>
          <a:p>
            <a:pPr algn="just">
              <a:buNone/>
            </a:pPr>
            <a:endParaRPr lang="es-ES" sz="2000" b="1"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6063952"/>
          </a:xfrm>
        </p:spPr>
        <p:txBody>
          <a:bodyPr/>
          <a:lstStyle/>
          <a:p>
            <a:pPr algn="ctr">
              <a:buNone/>
            </a:pPr>
            <a:r>
              <a:rPr lang="es-CO" sz="2000" b="1" dirty="0" smtClean="0">
                <a:latin typeface="Times New Roman" pitchFamily="18" charset="0"/>
                <a:cs typeface="Times New Roman" pitchFamily="18" charset="0"/>
              </a:rPr>
              <a:t>FORMULARIO DE INSCRIPCIÓN</a:t>
            </a:r>
          </a:p>
          <a:p>
            <a:pPr algn="just">
              <a:buNone/>
            </a:pPr>
            <a:endParaRPr lang="es-CO" sz="2800" b="1" dirty="0" smtClean="0">
              <a:latin typeface="Times New Roman" pitchFamily="18" charset="0"/>
              <a:cs typeface="Times New Roman" pitchFamily="18" charset="0"/>
            </a:endParaRPr>
          </a:p>
          <a:p>
            <a:pPr algn="just"/>
            <a:r>
              <a:rPr lang="es-ES" sz="2000" dirty="0" smtClean="0"/>
              <a:t>El formulario para la inscripción de una iniciativa legislativa, será elaborado por la </a:t>
            </a:r>
            <a:r>
              <a:rPr lang="es-ES" sz="2000" dirty="0" err="1" smtClean="0"/>
              <a:t>Registraduría</a:t>
            </a:r>
            <a:r>
              <a:rPr lang="es-ES" sz="2000" dirty="0" smtClean="0"/>
              <a:t> del Estado Civil correspondiente, de conformidad con las instrucciones que sobre la materia imparta el Consejo Nacional Electoral, y deberá ser entregado gratuitamente a quien lo solicite.</a:t>
            </a:r>
          </a:p>
          <a:p>
            <a:pPr algn="just"/>
            <a:endParaRPr lang="es-ES" sz="2000" dirty="0" smtClean="0"/>
          </a:p>
          <a:p>
            <a:pPr algn="just"/>
            <a:r>
              <a:rPr lang="es-ES" sz="2000" dirty="0" smtClean="0"/>
              <a:t>En este formulario deberá aparecer, en lugar visible, el número de firmas que deberán ser recogidos para que los promotores puedan presentare inscribir la iniciativa legislativa y normativa o la solicitud del referendo y la advertencia de que cualquier fraude en el proceso de recolección de firmas será castigado penalmente.</a:t>
            </a:r>
          </a:p>
          <a:p>
            <a:pPr algn="just">
              <a:buNone/>
            </a:pPr>
            <a:endParaRPr lang="es-ES" sz="2000" b="1"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6063952"/>
          </a:xfrm>
        </p:spPr>
        <p:txBody>
          <a:bodyPr>
            <a:normAutofit lnSpcReduction="10000"/>
          </a:bodyPr>
          <a:lstStyle/>
          <a:p>
            <a:pPr algn="ctr">
              <a:buNone/>
            </a:pPr>
            <a:r>
              <a:rPr lang="es-ES" sz="2000" b="1" dirty="0" smtClean="0">
                <a:latin typeface="Times New Roman" pitchFamily="18" charset="0"/>
                <a:cs typeface="Times New Roman" pitchFamily="18" charset="0"/>
              </a:rPr>
              <a:t>REQUISITOS PARA LA INSCRIPCIÓN DE INICIATIVAS LEGISLATIVAS</a:t>
            </a:r>
          </a:p>
          <a:p>
            <a:pPr>
              <a:buNone/>
            </a:pPr>
            <a:endParaRPr lang="es-ES" sz="2000" dirty="0" smtClean="0"/>
          </a:p>
          <a:p>
            <a:pPr algn="just">
              <a:buNone/>
            </a:pPr>
            <a:r>
              <a:rPr lang="es-ES" sz="2000" dirty="0" smtClean="0">
                <a:latin typeface="Times New Roman" pitchFamily="18" charset="0"/>
                <a:cs typeface="Times New Roman" pitchFamily="18" charset="0"/>
              </a:rPr>
              <a:t>    El vocero del comité de promotores deberá presentar el formulario que le entregó la </a:t>
            </a:r>
            <a:r>
              <a:rPr lang="es-ES" sz="2000" dirty="0" err="1" smtClean="0">
                <a:latin typeface="Times New Roman" pitchFamily="18" charset="0"/>
                <a:cs typeface="Times New Roman" pitchFamily="18" charset="0"/>
              </a:rPr>
              <a:t>Registraduría</a:t>
            </a:r>
            <a:r>
              <a:rPr lang="es-ES" sz="2000" dirty="0" smtClean="0">
                <a:latin typeface="Times New Roman" pitchFamily="18" charset="0"/>
                <a:cs typeface="Times New Roman" pitchFamily="18" charset="0"/>
              </a:rPr>
              <a:t> del Estado Civil correspondiente, diligenciado con la siguiente información:</a:t>
            </a:r>
          </a:p>
          <a:p>
            <a:pPr algn="just">
              <a:buNone/>
            </a:pPr>
            <a:endParaRPr lang="es-ES" sz="2000" dirty="0" smtClean="0">
              <a:latin typeface="Times New Roman" pitchFamily="18" charset="0"/>
              <a:cs typeface="Times New Roman" pitchFamily="18" charset="0"/>
            </a:endParaRPr>
          </a:p>
          <a:p>
            <a:pPr algn="just"/>
            <a:r>
              <a:rPr lang="es-ES" sz="2000" dirty="0" smtClean="0">
                <a:latin typeface="Times New Roman" pitchFamily="18" charset="0"/>
                <a:cs typeface="Times New Roman" pitchFamily="18" charset="0"/>
              </a:rPr>
              <a:t>El nombre completo y el número del </a:t>
            </a:r>
            <a:r>
              <a:rPr lang="es-ES" sz="2000" dirty="0" smtClean="0">
                <a:latin typeface="Times New Roman" pitchFamily="18" charset="0"/>
                <a:cs typeface="Times New Roman" pitchFamily="18" charset="0"/>
              </a:rPr>
              <a:t>documento, como también el documento de </a:t>
            </a:r>
            <a:r>
              <a:rPr lang="es-ES" sz="2000" dirty="0" smtClean="0">
                <a:latin typeface="Times New Roman" pitchFamily="18" charset="0"/>
                <a:cs typeface="Times New Roman" pitchFamily="18" charset="0"/>
              </a:rPr>
              <a:t>identificación de los miembros del comité de promotores y de su vocero, previamente inscritos ante la </a:t>
            </a:r>
            <a:r>
              <a:rPr lang="es-ES" sz="2000" dirty="0" err="1" smtClean="0">
                <a:latin typeface="Times New Roman" pitchFamily="18" charset="0"/>
                <a:cs typeface="Times New Roman" pitchFamily="18" charset="0"/>
              </a:rPr>
              <a:t>Registraduría</a:t>
            </a:r>
            <a:r>
              <a:rPr lang="es-ES" sz="2000" dirty="0" smtClean="0">
                <a:latin typeface="Times New Roman" pitchFamily="18" charset="0"/>
                <a:cs typeface="Times New Roman" pitchFamily="18" charset="0"/>
              </a:rPr>
              <a:t> correspondiente.</a:t>
            </a:r>
          </a:p>
          <a:p>
            <a:pPr marL="0" indent="0" algn="just">
              <a:buNone/>
            </a:pPr>
            <a:endParaRPr lang="es-ES" sz="2000" dirty="0" smtClean="0">
              <a:latin typeface="Times New Roman" pitchFamily="18" charset="0"/>
              <a:cs typeface="Times New Roman" pitchFamily="18" charset="0"/>
            </a:endParaRPr>
          </a:p>
          <a:p>
            <a:pPr algn="just"/>
            <a:r>
              <a:rPr lang="es-ES" sz="2000" dirty="0" smtClean="0">
                <a:latin typeface="Times New Roman" pitchFamily="18" charset="0"/>
                <a:cs typeface="Times New Roman" pitchFamily="18" charset="0"/>
              </a:rPr>
              <a:t>La exposición de motivos de la iniciativa legislativa y normativa o de la solicitud de referendo que promueven y el resumen del contenido de la misma.</a:t>
            </a:r>
          </a:p>
          <a:p>
            <a:pPr algn="just"/>
            <a:endParaRPr lang="es-ES" sz="2000" dirty="0" smtClean="0">
              <a:latin typeface="Times New Roman" pitchFamily="18" charset="0"/>
              <a:cs typeface="Times New Roman" pitchFamily="18" charset="0"/>
            </a:endParaRPr>
          </a:p>
          <a:p>
            <a:pPr algn="just"/>
            <a:r>
              <a:rPr lang="es-ES" sz="2000" dirty="0" smtClean="0">
                <a:latin typeface="Times New Roman" pitchFamily="18" charset="0"/>
                <a:cs typeface="Times New Roman" pitchFamily="18" charset="0"/>
              </a:rPr>
              <a:t>En el caso de la iniciativa popular legislativa y normativa ante la corporación pública, o de la solicitud de un referendo aprobatorio, el título que describa la esencia de su contenido, y el proyecto de articulado</a:t>
            </a:r>
            <a:r>
              <a:rPr lang="es-ES" sz="2000" dirty="0" smtClean="0"/>
              <a:t>.</a:t>
            </a:r>
          </a:p>
          <a:p>
            <a:pPr algn="just">
              <a:buNone/>
            </a:pPr>
            <a:endParaRPr lang="es-ES" sz="2000" b="1"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6063952"/>
          </a:xfrm>
        </p:spPr>
        <p:txBody>
          <a:bodyPr/>
          <a:lstStyle/>
          <a:p>
            <a:pPr algn="just"/>
            <a:endParaRPr lang="es-ES" sz="2000" dirty="0" smtClean="0">
              <a:latin typeface="Times New Roman" pitchFamily="18" charset="0"/>
              <a:cs typeface="Times New Roman" pitchFamily="18" charset="0"/>
            </a:endParaRPr>
          </a:p>
          <a:p>
            <a:pPr algn="just"/>
            <a:r>
              <a:rPr lang="es-ES" sz="2000" dirty="0" smtClean="0">
                <a:latin typeface="Times New Roman" pitchFamily="18" charset="0"/>
                <a:cs typeface="Times New Roman" pitchFamily="18" charset="0"/>
              </a:rPr>
              <a:t>En el caso de iniciativas legislativas y normativas o de las solicitudes de referendo presentados en el marco de una entidad territorial, un espacio en el que se indique lugar y la dirección de la residencia de quienes respaldan su inscripción.</a:t>
            </a:r>
          </a:p>
          <a:p>
            <a:pPr algn="just"/>
            <a:endParaRPr lang="es-ES" sz="2000" dirty="0" smtClean="0">
              <a:latin typeface="Times New Roman" pitchFamily="18" charset="0"/>
              <a:cs typeface="Times New Roman" pitchFamily="18" charset="0"/>
            </a:endParaRPr>
          </a:p>
          <a:p>
            <a:pPr algn="just"/>
            <a:r>
              <a:rPr lang="es-ES" sz="2000" dirty="0" smtClean="0">
                <a:latin typeface="Times New Roman" pitchFamily="18" charset="0"/>
                <a:cs typeface="Times New Roman" pitchFamily="18" charset="0"/>
              </a:rPr>
              <a:t>El nombre de las organizaciones que respaldan la iniciativa legislativa y normativa o la solicitud del referendo con la prueba de su existencia y copia del acta de la asamblea, congreso o convención en que fue adoptada la decisión, o, en su defecto, la lista con el nombre, la firma y el número del documento de identificación de las personas que respaldan estos procesos.</a:t>
            </a:r>
          </a:p>
          <a:p>
            <a:pPr algn="just"/>
            <a:endParaRPr lang="es-ES" sz="2000" dirty="0" smtClean="0">
              <a:latin typeface="Times New Roman" pitchFamily="18" charset="0"/>
              <a:cs typeface="Times New Roman" pitchFamily="18" charset="0"/>
            </a:endParaRPr>
          </a:p>
          <a:p>
            <a:pPr algn="just"/>
            <a:r>
              <a:rPr lang="es-ES" sz="2000" dirty="0" smtClean="0">
                <a:latin typeface="Times New Roman" pitchFamily="18" charset="0"/>
                <a:cs typeface="Times New Roman" pitchFamily="18" charset="0"/>
              </a:rPr>
              <a:t>En el caso de solicitud de referendo derogatorio, el texto de la norma que se pretende derogar, el número que la identifica y la fecha de su expedición.</a:t>
            </a:r>
          </a:p>
          <a:p>
            <a:pPr algn="just"/>
            <a:endParaRPr lang="es-ES" sz="2000" dirty="0" smtClean="0">
              <a:latin typeface="Times New Roman" pitchFamily="18" charset="0"/>
              <a:cs typeface="Times New Roman" pitchFamily="18" charset="0"/>
            </a:endParaRPr>
          </a:p>
          <a:p>
            <a:pPr algn="just"/>
            <a:r>
              <a:rPr lang="es-ES" sz="2000" dirty="0" smtClean="0">
                <a:latin typeface="Times New Roman" pitchFamily="18" charset="0"/>
                <a:cs typeface="Times New Roman" pitchFamily="18" charset="0"/>
              </a:rPr>
              <a:t>Cuando la iniciativa legislativa sea promovida por concejales o diputados, el municipio o departamento respectivo.</a:t>
            </a:r>
          </a:p>
          <a:p>
            <a:pPr algn="just">
              <a:buNone/>
            </a:pPr>
            <a:endParaRPr lang="es-ES" sz="2000" b="1"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6063952"/>
          </a:xfrm>
        </p:spPr>
        <p:txBody>
          <a:bodyPr/>
          <a:lstStyle/>
          <a:p>
            <a:pPr algn="just"/>
            <a:endParaRPr lang="es-ES" sz="2000" dirty="0" smtClean="0">
              <a:latin typeface="Times New Roman" pitchFamily="18" charset="0"/>
              <a:cs typeface="Times New Roman" pitchFamily="18" charset="0"/>
            </a:endParaRPr>
          </a:p>
          <a:p>
            <a:pPr algn="ctr">
              <a:buNone/>
            </a:pPr>
            <a:r>
              <a:rPr lang="es-ES" sz="2000" b="1" dirty="0" smtClean="0">
                <a:latin typeface="Times New Roman" pitchFamily="18" charset="0"/>
                <a:cs typeface="Times New Roman" pitchFamily="18" charset="0"/>
              </a:rPr>
              <a:t>REGISTRO DE INICIATIVAS LEGISLATIVAS</a:t>
            </a:r>
          </a:p>
          <a:p>
            <a:pPr algn="just">
              <a:buNone/>
            </a:pPr>
            <a:r>
              <a:rPr lang="es-ES" sz="2000" dirty="0" smtClean="0">
                <a:latin typeface="Times New Roman" pitchFamily="18" charset="0"/>
                <a:cs typeface="Times New Roman" pitchFamily="18" charset="0"/>
              </a:rPr>
              <a:t>  </a:t>
            </a:r>
          </a:p>
          <a:p>
            <a:pPr algn="just">
              <a:buNone/>
            </a:pPr>
            <a:r>
              <a:rPr lang="es-ES" sz="2000" dirty="0" smtClean="0">
                <a:latin typeface="Times New Roman" pitchFamily="18" charset="0"/>
                <a:cs typeface="Times New Roman" pitchFamily="18" charset="0"/>
              </a:rPr>
              <a:t>    La registrador correspondiente asignará un número consecutivo de identificación a las iniciativas legislativas, con el cual indicará el orden en que éstos han sido inscritos y la fecha de su inscripción. Así mismo, llevará un registro de todas las iniciativas legislativas y normativas y las solicitudes de referendo inscritas, e informará inmediatamente del hecho a la corporación correspondiente o, en el caso de la revocatoria del mandato, a la persona involucrada, e informará trimestralmente a la ciudadanía, por un medio idóneo de comunicación escrito, sobre los procesos de recolección de firmas en curso.</a:t>
            </a:r>
            <a:endParaRPr lang="es-ES" sz="2000" b="1"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488</TotalTime>
  <Words>1057</Words>
  <Application>Microsoft Office PowerPoint</Application>
  <PresentationFormat>Presentación en pantalla (4:3)</PresentationFormat>
  <Paragraphs>65</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Flujo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recepcion_vivell</dc:creator>
  <cp:lastModifiedBy>Jair Espinosa</cp:lastModifiedBy>
  <cp:revision>19</cp:revision>
  <dcterms:created xsi:type="dcterms:W3CDTF">2018-11-08T12:34:57Z</dcterms:created>
  <dcterms:modified xsi:type="dcterms:W3CDTF">2018-11-08T21:57:45Z</dcterms:modified>
</cp:coreProperties>
</file>